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70" r:id="rId3"/>
    <p:sldId id="271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1 кв. 2018 года</a:t>
            </a:r>
          </a:p>
        </c:rich>
      </c:tx>
      <c:layout>
        <c:manualLayout>
          <c:xMode val="edge"/>
          <c:yMode val="edge"/>
          <c:x val="0.401132725365628"/>
          <c:y val="8.4778420038535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071752248917605"/>
          <c:y val="0.14060504201680674"/>
          <c:w val="0.30990398636067928"/>
          <c:h val="0.731269238404023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D1-4C7E-B488-31184E1B6E5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AD1-4C7E-B488-31184E1B6E5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Всего </c:v>
                </c:pt>
                <c:pt idx="1">
                  <c:v>Нежелательные реакции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D1-4C7E-B488-31184E1B6E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3102596418585018"/>
          <c:y val="0.82757250719382625"/>
          <c:w val="0.39478867260170053"/>
          <c:h val="5.16824703270472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1 кв.2017</a:t>
            </a:r>
            <a:r>
              <a:rPr lang="ru-RU" baseline="0" dirty="0"/>
              <a:t> года</a:t>
            </a:r>
            <a:endParaRPr lang="ru-RU" dirty="0"/>
          </a:p>
        </c:rich>
      </c:tx>
      <c:layout>
        <c:manualLayout>
          <c:xMode val="edge"/>
          <c:yMode val="edge"/>
          <c:x val="0.33233414538652284"/>
          <c:y val="1.8456807437366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DE-46F0-A20C-B2E182BF6BAC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DE-46F0-A20C-B2E182BF6BAC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5DE-46F0-A20C-B2E182BF6B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Всего</c:v>
                </c:pt>
                <c:pt idx="1">
                  <c:v>Нежелательные реакции</c:v>
                </c:pt>
                <c:pt idx="2">
                  <c:v>Летальные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20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DE-46F0-A20C-B2E182BF6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6.6187413688066936E-3"/>
          <c:y val="0.78560217051520242"/>
          <c:w val="0.93976634459366615"/>
          <c:h val="0.214397877684644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81D6E7-800A-4C27-84F7-7A516983050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B267B1-3329-4878-9DD9-8499C3EB683D}" type="asst">
      <dgm:prSet phldrT="[Текст]" custT="1"/>
      <dgm:spPr/>
      <dgm:t>
        <a:bodyPr/>
        <a:lstStyle/>
        <a:p>
          <a:r>
            <a: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 1-м квартале 2018 года 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отделом организации контроля обращения лекарственных средств и медицинских изделий проведено 8 проверок</a:t>
          </a:r>
          <a:endParaRPr lang="ru-RU" sz="2000" dirty="0"/>
        </a:p>
      </dgm:t>
    </dgm:pt>
    <dgm:pt modelId="{93D48395-2846-4FD5-9CAA-9944D9BECD9B}" type="parTrans" cxnId="{D2F89A22-E91A-484A-AA75-E91928036F93}">
      <dgm:prSet/>
      <dgm:spPr/>
      <dgm:t>
        <a:bodyPr/>
        <a:lstStyle/>
        <a:p>
          <a:endParaRPr lang="ru-RU"/>
        </a:p>
      </dgm:t>
    </dgm:pt>
    <dgm:pt modelId="{ACF03392-D934-4B96-A449-0F57258CBED4}" type="sibTrans" cxnId="{D2F89A22-E91A-484A-AA75-E91928036F93}">
      <dgm:prSet/>
      <dgm:spPr/>
      <dgm:t>
        <a:bodyPr/>
        <a:lstStyle/>
        <a:p>
          <a:endParaRPr lang="ru-RU"/>
        </a:p>
      </dgm:t>
    </dgm:pt>
    <dgm:pt modelId="{88ECD502-9664-4A83-AD4B-C8BEFD072881}">
      <dgm:prSet phldrT="[Текст]"/>
      <dgm:spPr/>
      <dgm:t>
        <a:bodyPr/>
        <a:lstStyle/>
        <a:p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плановых</a:t>
          </a:r>
        </a:p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/>
        </a:p>
      </dgm:t>
    </dgm:pt>
    <dgm:pt modelId="{3E60243C-BA83-48BB-A7C0-5A9C169D44BC}" type="parTrans" cxnId="{897027DA-F555-450A-BC08-D48468581595}">
      <dgm:prSet/>
      <dgm:spPr/>
      <dgm:t>
        <a:bodyPr/>
        <a:lstStyle/>
        <a:p>
          <a:endParaRPr lang="ru-RU"/>
        </a:p>
      </dgm:t>
    </dgm:pt>
    <dgm:pt modelId="{98D0490B-5507-4E37-98C1-D224BD848CCF}" type="sibTrans" cxnId="{897027DA-F555-450A-BC08-D48468581595}">
      <dgm:prSet/>
      <dgm:spPr/>
      <dgm:t>
        <a:bodyPr/>
        <a:lstStyle/>
        <a:p>
          <a:endParaRPr lang="ru-RU"/>
        </a:p>
      </dgm:t>
    </dgm:pt>
    <dgm:pt modelId="{715C288C-8A75-4275-9BBB-ADD9BEDD6D88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внеплановых </a:t>
          </a:r>
          <a:endParaRPr lang="ru-RU" dirty="0"/>
        </a:p>
      </dgm:t>
    </dgm:pt>
    <dgm:pt modelId="{E2C8033F-7727-40D5-9F66-62A7B23C65D0}" type="parTrans" cxnId="{98CC8142-B0C7-4349-A4C5-B3222CC1B712}">
      <dgm:prSet/>
      <dgm:spPr/>
      <dgm:t>
        <a:bodyPr/>
        <a:lstStyle/>
        <a:p>
          <a:endParaRPr lang="ru-RU"/>
        </a:p>
      </dgm:t>
    </dgm:pt>
    <dgm:pt modelId="{99F55137-F07F-4306-B8A5-86DB94A49888}" type="sibTrans" cxnId="{98CC8142-B0C7-4349-A4C5-B3222CC1B712}">
      <dgm:prSet/>
      <dgm:spPr/>
      <dgm:t>
        <a:bodyPr/>
        <a:lstStyle/>
        <a:p>
          <a:endParaRPr lang="ru-RU"/>
        </a:p>
      </dgm:t>
    </dgm:pt>
    <dgm:pt modelId="{0EC13F99-C9A6-4B83-BBD5-C963070E9A7C}" type="pres">
      <dgm:prSet presAssocID="{0E81D6E7-800A-4C27-84F7-7A51698305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B115A77-131F-4584-A2C3-CAC0591C6D98}" type="pres">
      <dgm:prSet presAssocID="{81B267B1-3329-4878-9DD9-8499C3EB683D}" presName="hierRoot1" presStyleCnt="0">
        <dgm:presLayoutVars>
          <dgm:hierBranch val="init"/>
        </dgm:presLayoutVars>
      </dgm:prSet>
      <dgm:spPr/>
    </dgm:pt>
    <dgm:pt modelId="{E181D75B-7E6F-4933-B232-BE6A1F9814F7}" type="pres">
      <dgm:prSet presAssocID="{81B267B1-3329-4878-9DD9-8499C3EB683D}" presName="rootComposite1" presStyleCnt="0"/>
      <dgm:spPr/>
    </dgm:pt>
    <dgm:pt modelId="{139B5499-25DF-426E-8146-6C1C84341BFB}" type="pres">
      <dgm:prSet presAssocID="{81B267B1-3329-4878-9DD9-8499C3EB683D}" presName="rootText1" presStyleLbl="node0" presStyleIdx="0" presStyleCnt="1" custScaleX="174202" custScaleY="56926" custLinFactNeighborY="-70983">
        <dgm:presLayoutVars>
          <dgm:chPref val="3"/>
        </dgm:presLayoutVars>
      </dgm:prSet>
      <dgm:spPr/>
    </dgm:pt>
    <dgm:pt modelId="{682A7FE3-23CC-494A-8451-902CE9CC140A}" type="pres">
      <dgm:prSet presAssocID="{81B267B1-3329-4878-9DD9-8499C3EB683D}" presName="rootConnector1" presStyleLbl="asst0" presStyleIdx="0" presStyleCnt="0"/>
      <dgm:spPr/>
    </dgm:pt>
    <dgm:pt modelId="{A022C173-07F8-41C2-BFF1-6FCDF2E6C854}" type="pres">
      <dgm:prSet presAssocID="{81B267B1-3329-4878-9DD9-8499C3EB683D}" presName="hierChild2" presStyleCnt="0"/>
      <dgm:spPr/>
    </dgm:pt>
    <dgm:pt modelId="{10C5F47B-7667-4CAE-BFDB-EDA90BBE31D9}" type="pres">
      <dgm:prSet presAssocID="{3E60243C-BA83-48BB-A7C0-5A9C169D44BC}" presName="Name37" presStyleLbl="parChTrans1D2" presStyleIdx="0" presStyleCnt="2"/>
      <dgm:spPr/>
    </dgm:pt>
    <dgm:pt modelId="{EFE0C00F-12DC-413A-821A-C83CDD579D0E}" type="pres">
      <dgm:prSet presAssocID="{88ECD502-9664-4A83-AD4B-C8BEFD072881}" presName="hierRoot2" presStyleCnt="0">
        <dgm:presLayoutVars>
          <dgm:hierBranch val="init"/>
        </dgm:presLayoutVars>
      </dgm:prSet>
      <dgm:spPr/>
    </dgm:pt>
    <dgm:pt modelId="{C276869E-8074-4B9B-89A2-64E1ABE6662D}" type="pres">
      <dgm:prSet presAssocID="{88ECD502-9664-4A83-AD4B-C8BEFD072881}" presName="rootComposite" presStyleCnt="0"/>
      <dgm:spPr/>
    </dgm:pt>
    <dgm:pt modelId="{39E6BDA7-8647-445F-9AA1-5371F5EC0B25}" type="pres">
      <dgm:prSet presAssocID="{88ECD502-9664-4A83-AD4B-C8BEFD072881}" presName="rootText" presStyleLbl="node2" presStyleIdx="0" presStyleCnt="2" custScaleY="52149">
        <dgm:presLayoutVars>
          <dgm:chPref val="3"/>
        </dgm:presLayoutVars>
      </dgm:prSet>
      <dgm:spPr/>
    </dgm:pt>
    <dgm:pt modelId="{2007A11B-C0D4-48FA-A800-19CFCF93443D}" type="pres">
      <dgm:prSet presAssocID="{88ECD502-9664-4A83-AD4B-C8BEFD072881}" presName="rootConnector" presStyleLbl="node2" presStyleIdx="0" presStyleCnt="2"/>
      <dgm:spPr/>
    </dgm:pt>
    <dgm:pt modelId="{C20186BC-BBE0-44C8-9932-73115438FDFB}" type="pres">
      <dgm:prSet presAssocID="{88ECD502-9664-4A83-AD4B-C8BEFD072881}" presName="hierChild4" presStyleCnt="0"/>
      <dgm:spPr/>
    </dgm:pt>
    <dgm:pt modelId="{62C66218-D27E-4976-9464-14469917DECC}" type="pres">
      <dgm:prSet presAssocID="{88ECD502-9664-4A83-AD4B-C8BEFD072881}" presName="hierChild5" presStyleCnt="0"/>
      <dgm:spPr/>
    </dgm:pt>
    <dgm:pt modelId="{90376C4E-06B6-48B1-A5E8-9EDB0973C2B2}" type="pres">
      <dgm:prSet presAssocID="{E2C8033F-7727-40D5-9F66-62A7B23C65D0}" presName="Name37" presStyleLbl="parChTrans1D2" presStyleIdx="1" presStyleCnt="2"/>
      <dgm:spPr/>
    </dgm:pt>
    <dgm:pt modelId="{7297DB8B-8426-4C92-B147-A73BD90FFDBC}" type="pres">
      <dgm:prSet presAssocID="{715C288C-8A75-4275-9BBB-ADD9BEDD6D88}" presName="hierRoot2" presStyleCnt="0">
        <dgm:presLayoutVars>
          <dgm:hierBranch val="init"/>
        </dgm:presLayoutVars>
      </dgm:prSet>
      <dgm:spPr/>
    </dgm:pt>
    <dgm:pt modelId="{C342112C-2E61-41CF-936E-6072B4820576}" type="pres">
      <dgm:prSet presAssocID="{715C288C-8A75-4275-9BBB-ADD9BEDD6D88}" presName="rootComposite" presStyleCnt="0"/>
      <dgm:spPr/>
    </dgm:pt>
    <dgm:pt modelId="{BBC9C91E-966D-45D7-9AC8-604B44D592F6}" type="pres">
      <dgm:prSet presAssocID="{715C288C-8A75-4275-9BBB-ADD9BEDD6D88}" presName="rootText" presStyleLbl="node2" presStyleIdx="1" presStyleCnt="2" custScaleY="54081">
        <dgm:presLayoutVars>
          <dgm:chPref val="3"/>
        </dgm:presLayoutVars>
      </dgm:prSet>
      <dgm:spPr/>
    </dgm:pt>
    <dgm:pt modelId="{55929711-0F37-4718-929F-B3AEE34FF68F}" type="pres">
      <dgm:prSet presAssocID="{715C288C-8A75-4275-9BBB-ADD9BEDD6D88}" presName="rootConnector" presStyleLbl="node2" presStyleIdx="1" presStyleCnt="2"/>
      <dgm:spPr/>
    </dgm:pt>
    <dgm:pt modelId="{BFFBA65B-AFA7-4D33-9057-72541FD8016A}" type="pres">
      <dgm:prSet presAssocID="{715C288C-8A75-4275-9BBB-ADD9BEDD6D88}" presName="hierChild4" presStyleCnt="0"/>
      <dgm:spPr/>
    </dgm:pt>
    <dgm:pt modelId="{2878F748-8D06-4EA4-A771-5CCD0FB7C75B}" type="pres">
      <dgm:prSet presAssocID="{715C288C-8A75-4275-9BBB-ADD9BEDD6D88}" presName="hierChild5" presStyleCnt="0"/>
      <dgm:spPr/>
    </dgm:pt>
    <dgm:pt modelId="{33B2C1FD-432F-4149-853E-95E84800F786}" type="pres">
      <dgm:prSet presAssocID="{81B267B1-3329-4878-9DD9-8499C3EB683D}" presName="hierChild3" presStyleCnt="0"/>
      <dgm:spPr/>
    </dgm:pt>
  </dgm:ptLst>
  <dgm:cxnLst>
    <dgm:cxn modelId="{D2F89A22-E91A-484A-AA75-E91928036F93}" srcId="{0E81D6E7-800A-4C27-84F7-7A516983050B}" destId="{81B267B1-3329-4878-9DD9-8499C3EB683D}" srcOrd="0" destOrd="0" parTransId="{93D48395-2846-4FD5-9CAA-9944D9BECD9B}" sibTransId="{ACF03392-D934-4B96-A449-0F57258CBED4}"/>
    <dgm:cxn modelId="{98CC8142-B0C7-4349-A4C5-B3222CC1B712}" srcId="{81B267B1-3329-4878-9DD9-8499C3EB683D}" destId="{715C288C-8A75-4275-9BBB-ADD9BEDD6D88}" srcOrd="1" destOrd="0" parTransId="{E2C8033F-7727-40D5-9F66-62A7B23C65D0}" sibTransId="{99F55137-F07F-4306-B8A5-86DB94A49888}"/>
    <dgm:cxn modelId="{F73D0C53-A980-46D8-8DE5-CD67AAB7048A}" type="presOf" srcId="{715C288C-8A75-4275-9BBB-ADD9BEDD6D88}" destId="{55929711-0F37-4718-929F-B3AEE34FF68F}" srcOrd="1" destOrd="0" presId="urn:microsoft.com/office/officeart/2005/8/layout/orgChart1"/>
    <dgm:cxn modelId="{7AF56C53-FECE-4057-83BC-DB3AF0BAE0FC}" type="presOf" srcId="{88ECD502-9664-4A83-AD4B-C8BEFD072881}" destId="{39E6BDA7-8647-445F-9AA1-5371F5EC0B25}" srcOrd="0" destOrd="0" presId="urn:microsoft.com/office/officeart/2005/8/layout/orgChart1"/>
    <dgm:cxn modelId="{D530BB81-BFFF-4C6A-917F-1803EC1F7CD6}" type="presOf" srcId="{81B267B1-3329-4878-9DD9-8499C3EB683D}" destId="{682A7FE3-23CC-494A-8451-902CE9CC140A}" srcOrd="1" destOrd="0" presId="urn:microsoft.com/office/officeart/2005/8/layout/orgChart1"/>
    <dgm:cxn modelId="{DE1597A9-5694-4FEF-A769-33FBE3603611}" type="presOf" srcId="{E2C8033F-7727-40D5-9F66-62A7B23C65D0}" destId="{90376C4E-06B6-48B1-A5E8-9EDB0973C2B2}" srcOrd="0" destOrd="0" presId="urn:microsoft.com/office/officeart/2005/8/layout/orgChart1"/>
    <dgm:cxn modelId="{042947AA-9651-43B9-A778-A48C57528579}" type="presOf" srcId="{3E60243C-BA83-48BB-A7C0-5A9C169D44BC}" destId="{10C5F47B-7667-4CAE-BFDB-EDA90BBE31D9}" srcOrd="0" destOrd="0" presId="urn:microsoft.com/office/officeart/2005/8/layout/orgChart1"/>
    <dgm:cxn modelId="{0E895DBC-410B-4421-B9A3-6936A1738857}" type="presOf" srcId="{88ECD502-9664-4A83-AD4B-C8BEFD072881}" destId="{2007A11B-C0D4-48FA-A800-19CFCF93443D}" srcOrd="1" destOrd="0" presId="urn:microsoft.com/office/officeart/2005/8/layout/orgChart1"/>
    <dgm:cxn modelId="{9DB261C8-A34E-4AE4-9799-7FBE2A6680B0}" type="presOf" srcId="{715C288C-8A75-4275-9BBB-ADD9BEDD6D88}" destId="{BBC9C91E-966D-45D7-9AC8-604B44D592F6}" srcOrd="0" destOrd="0" presId="urn:microsoft.com/office/officeart/2005/8/layout/orgChart1"/>
    <dgm:cxn modelId="{897027DA-F555-450A-BC08-D48468581595}" srcId="{81B267B1-3329-4878-9DD9-8499C3EB683D}" destId="{88ECD502-9664-4A83-AD4B-C8BEFD072881}" srcOrd="0" destOrd="0" parTransId="{3E60243C-BA83-48BB-A7C0-5A9C169D44BC}" sibTransId="{98D0490B-5507-4E37-98C1-D224BD848CCF}"/>
    <dgm:cxn modelId="{ADDF67DB-99F2-4DF5-BF2C-DC153291CE2A}" type="presOf" srcId="{81B267B1-3329-4878-9DD9-8499C3EB683D}" destId="{139B5499-25DF-426E-8146-6C1C84341BFB}" srcOrd="0" destOrd="0" presId="urn:microsoft.com/office/officeart/2005/8/layout/orgChart1"/>
    <dgm:cxn modelId="{36478EE3-8DE9-4D9E-B4C3-648877B7CBE9}" type="presOf" srcId="{0E81D6E7-800A-4C27-84F7-7A516983050B}" destId="{0EC13F99-C9A6-4B83-BBD5-C963070E9A7C}" srcOrd="0" destOrd="0" presId="urn:microsoft.com/office/officeart/2005/8/layout/orgChart1"/>
    <dgm:cxn modelId="{D6767FBD-FB65-4CB9-9E3D-A1E74619258F}" type="presParOf" srcId="{0EC13F99-C9A6-4B83-BBD5-C963070E9A7C}" destId="{0B115A77-131F-4584-A2C3-CAC0591C6D98}" srcOrd="0" destOrd="0" presId="urn:microsoft.com/office/officeart/2005/8/layout/orgChart1"/>
    <dgm:cxn modelId="{DA6129B8-C59A-4390-ACE0-EF5E9F453BB2}" type="presParOf" srcId="{0B115A77-131F-4584-A2C3-CAC0591C6D98}" destId="{E181D75B-7E6F-4933-B232-BE6A1F9814F7}" srcOrd="0" destOrd="0" presId="urn:microsoft.com/office/officeart/2005/8/layout/orgChart1"/>
    <dgm:cxn modelId="{64F42228-2B5F-4BE0-9659-F09AAB66000C}" type="presParOf" srcId="{E181D75B-7E6F-4933-B232-BE6A1F9814F7}" destId="{139B5499-25DF-426E-8146-6C1C84341BFB}" srcOrd="0" destOrd="0" presId="urn:microsoft.com/office/officeart/2005/8/layout/orgChart1"/>
    <dgm:cxn modelId="{6265313A-0D5A-4386-B8FE-346952213CD2}" type="presParOf" srcId="{E181D75B-7E6F-4933-B232-BE6A1F9814F7}" destId="{682A7FE3-23CC-494A-8451-902CE9CC140A}" srcOrd="1" destOrd="0" presId="urn:microsoft.com/office/officeart/2005/8/layout/orgChart1"/>
    <dgm:cxn modelId="{F0D9D3FB-A175-4FC3-93BB-9831585ED488}" type="presParOf" srcId="{0B115A77-131F-4584-A2C3-CAC0591C6D98}" destId="{A022C173-07F8-41C2-BFF1-6FCDF2E6C854}" srcOrd="1" destOrd="0" presId="urn:microsoft.com/office/officeart/2005/8/layout/orgChart1"/>
    <dgm:cxn modelId="{61B114D4-C593-4FA1-BAC3-BDB993A9A295}" type="presParOf" srcId="{A022C173-07F8-41C2-BFF1-6FCDF2E6C854}" destId="{10C5F47B-7667-4CAE-BFDB-EDA90BBE31D9}" srcOrd="0" destOrd="0" presId="urn:microsoft.com/office/officeart/2005/8/layout/orgChart1"/>
    <dgm:cxn modelId="{CB6CE005-1A10-4340-98DA-3AEE65E9968B}" type="presParOf" srcId="{A022C173-07F8-41C2-BFF1-6FCDF2E6C854}" destId="{EFE0C00F-12DC-413A-821A-C83CDD579D0E}" srcOrd="1" destOrd="0" presId="urn:microsoft.com/office/officeart/2005/8/layout/orgChart1"/>
    <dgm:cxn modelId="{7E9C791E-E416-45D7-9347-CA02BC2FA4C1}" type="presParOf" srcId="{EFE0C00F-12DC-413A-821A-C83CDD579D0E}" destId="{C276869E-8074-4B9B-89A2-64E1ABE6662D}" srcOrd="0" destOrd="0" presId="urn:microsoft.com/office/officeart/2005/8/layout/orgChart1"/>
    <dgm:cxn modelId="{6CF8FC7D-6FBD-4AF3-BB98-4869616D27FA}" type="presParOf" srcId="{C276869E-8074-4B9B-89A2-64E1ABE6662D}" destId="{39E6BDA7-8647-445F-9AA1-5371F5EC0B25}" srcOrd="0" destOrd="0" presId="urn:microsoft.com/office/officeart/2005/8/layout/orgChart1"/>
    <dgm:cxn modelId="{56066B94-A6C1-4AEB-9843-75D14AF4161B}" type="presParOf" srcId="{C276869E-8074-4B9B-89A2-64E1ABE6662D}" destId="{2007A11B-C0D4-48FA-A800-19CFCF93443D}" srcOrd="1" destOrd="0" presId="urn:microsoft.com/office/officeart/2005/8/layout/orgChart1"/>
    <dgm:cxn modelId="{F91FB25A-855C-4C51-89B7-3C39F84E9BBB}" type="presParOf" srcId="{EFE0C00F-12DC-413A-821A-C83CDD579D0E}" destId="{C20186BC-BBE0-44C8-9932-73115438FDFB}" srcOrd="1" destOrd="0" presId="urn:microsoft.com/office/officeart/2005/8/layout/orgChart1"/>
    <dgm:cxn modelId="{ABE812B7-FE45-48F6-A2DA-B4B003A45B0D}" type="presParOf" srcId="{EFE0C00F-12DC-413A-821A-C83CDD579D0E}" destId="{62C66218-D27E-4976-9464-14469917DECC}" srcOrd="2" destOrd="0" presId="urn:microsoft.com/office/officeart/2005/8/layout/orgChart1"/>
    <dgm:cxn modelId="{57C7F458-3D68-4096-8F82-1A1D1B9F8592}" type="presParOf" srcId="{A022C173-07F8-41C2-BFF1-6FCDF2E6C854}" destId="{90376C4E-06B6-48B1-A5E8-9EDB0973C2B2}" srcOrd="2" destOrd="0" presId="urn:microsoft.com/office/officeart/2005/8/layout/orgChart1"/>
    <dgm:cxn modelId="{914ACC97-B0AC-4DE8-A859-D9B99F5583DA}" type="presParOf" srcId="{A022C173-07F8-41C2-BFF1-6FCDF2E6C854}" destId="{7297DB8B-8426-4C92-B147-A73BD90FFDBC}" srcOrd="3" destOrd="0" presId="urn:microsoft.com/office/officeart/2005/8/layout/orgChart1"/>
    <dgm:cxn modelId="{41EFC91B-8B7D-46E4-B141-60B422F7736A}" type="presParOf" srcId="{7297DB8B-8426-4C92-B147-A73BD90FFDBC}" destId="{C342112C-2E61-41CF-936E-6072B4820576}" srcOrd="0" destOrd="0" presId="urn:microsoft.com/office/officeart/2005/8/layout/orgChart1"/>
    <dgm:cxn modelId="{877B99E4-8EE2-4FBB-BFA2-AA40D1400DA9}" type="presParOf" srcId="{C342112C-2E61-41CF-936E-6072B4820576}" destId="{BBC9C91E-966D-45D7-9AC8-604B44D592F6}" srcOrd="0" destOrd="0" presId="urn:microsoft.com/office/officeart/2005/8/layout/orgChart1"/>
    <dgm:cxn modelId="{E8E45A02-F55D-4B1C-9A58-C72603FD4BC8}" type="presParOf" srcId="{C342112C-2E61-41CF-936E-6072B4820576}" destId="{55929711-0F37-4718-929F-B3AEE34FF68F}" srcOrd="1" destOrd="0" presId="urn:microsoft.com/office/officeart/2005/8/layout/orgChart1"/>
    <dgm:cxn modelId="{482EED1C-86AE-484D-999B-1DF3B9ADD040}" type="presParOf" srcId="{7297DB8B-8426-4C92-B147-A73BD90FFDBC}" destId="{BFFBA65B-AFA7-4D33-9057-72541FD8016A}" srcOrd="1" destOrd="0" presId="urn:microsoft.com/office/officeart/2005/8/layout/orgChart1"/>
    <dgm:cxn modelId="{67629A7C-9AE2-47C5-A74A-B04E8527AFB6}" type="presParOf" srcId="{7297DB8B-8426-4C92-B147-A73BD90FFDBC}" destId="{2878F748-8D06-4EA4-A771-5CCD0FB7C75B}" srcOrd="2" destOrd="0" presId="urn:microsoft.com/office/officeart/2005/8/layout/orgChart1"/>
    <dgm:cxn modelId="{9AAE1939-0005-44AF-94F1-CFC807EABF59}" type="presParOf" srcId="{0B115A77-131F-4584-A2C3-CAC0591C6D98}" destId="{33B2C1FD-432F-4149-853E-95E84800F7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605C11-D00F-4DCA-AD6A-D70393E0A4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9FE873-6787-4B9D-ACEF-7B03C7B4301B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Типичные нарушения, допускаемые юридическими лицами и индивидуальными предпринимателями при обращении лекарственных средств:</a:t>
          </a:r>
          <a:endParaRPr lang="ru-RU" dirty="0"/>
        </a:p>
      </dgm:t>
    </dgm:pt>
    <dgm:pt modelId="{C4F809C0-1168-48F4-B55C-AC6505D17728}" type="parTrans" cxnId="{D10ADC8C-E83B-49DE-A03E-484F0795BF90}">
      <dgm:prSet/>
      <dgm:spPr/>
      <dgm:t>
        <a:bodyPr/>
        <a:lstStyle/>
        <a:p>
          <a:endParaRPr lang="ru-RU"/>
        </a:p>
      </dgm:t>
    </dgm:pt>
    <dgm:pt modelId="{FEAA193F-A68C-44CD-BE66-E776601CB9F4}" type="sibTrans" cxnId="{D10ADC8C-E83B-49DE-A03E-484F0795BF90}">
      <dgm:prSet/>
      <dgm:spPr/>
      <dgm:t>
        <a:bodyPr/>
        <a:lstStyle/>
        <a:p>
          <a:endParaRPr lang="ru-RU"/>
        </a:p>
      </dgm:t>
    </dgm:pt>
    <dgm:pt modelId="{C27396C9-EB70-4342-831B-FFD585E46DCB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аптечных учреждениях не соблюдаются условия хранения лекарственных препаратов, требующих защиты от повышенной температуры (термолабильные лекарственные препараты).</a:t>
          </a:r>
          <a:endParaRPr lang="ru-RU" dirty="0"/>
        </a:p>
      </dgm:t>
    </dgm:pt>
    <dgm:pt modelId="{B2DDE228-005B-41A5-9491-B039410BFD8D}" type="parTrans" cxnId="{C2D63DAF-7392-474E-8F26-D12E95B11A58}">
      <dgm:prSet/>
      <dgm:spPr/>
      <dgm:t>
        <a:bodyPr/>
        <a:lstStyle/>
        <a:p>
          <a:endParaRPr lang="ru-RU"/>
        </a:p>
      </dgm:t>
    </dgm:pt>
    <dgm:pt modelId="{D5D9A085-BC15-4871-B3CF-82798BF04C6B}" type="sibTrans" cxnId="{C2D63DAF-7392-474E-8F26-D12E95B11A58}">
      <dgm:prSet/>
      <dgm:spPr/>
      <dgm:t>
        <a:bodyPr/>
        <a:lstStyle/>
        <a:p>
          <a:endParaRPr lang="ru-RU"/>
        </a:p>
      </dgm:t>
    </dgm:pt>
    <dgm:pt modelId="{12AE344A-A05C-4FD6-B0FB-D968A1703CD7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вывески аптечных учреждений не содержат информации на национальном языке.</a:t>
          </a:r>
          <a:endParaRPr lang="ru-RU" dirty="0"/>
        </a:p>
      </dgm:t>
    </dgm:pt>
    <dgm:pt modelId="{B529A72F-1180-4A21-B5A1-F9128F2B6909}" type="parTrans" cxnId="{82837FC5-20E9-4FF8-9E38-467344FD4B91}">
      <dgm:prSet/>
      <dgm:spPr/>
      <dgm:t>
        <a:bodyPr/>
        <a:lstStyle/>
        <a:p>
          <a:endParaRPr lang="ru-RU"/>
        </a:p>
      </dgm:t>
    </dgm:pt>
    <dgm:pt modelId="{A983C8D2-4837-49CC-B317-BC24A9EA8698}" type="sibTrans" cxnId="{82837FC5-20E9-4FF8-9E38-467344FD4B91}">
      <dgm:prSet/>
      <dgm:spPr/>
      <dgm:t>
        <a:bodyPr/>
        <a:lstStyle/>
        <a:p>
          <a:endParaRPr lang="ru-RU"/>
        </a:p>
      </dgm:t>
    </dgm:pt>
    <dgm:pt modelId="{2A5F257B-D341-4396-981E-86A2E4F6A5E4}">
      <dgm:prSet phldrT="[Текст]"/>
      <dgm:spPr/>
      <dgm:t>
        <a:bodyPr/>
        <a:lstStyle/>
        <a:p>
          <a:pPr algn="just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аптеке лекарственные препараты, отпускаемые по рецепту на лекарственный препарат, размещаются совместно с препаратами безрецептурного отпуска, на полках и шкафах, в которых размещены такие лекарственные препараты, отсутствуют отметки "по рецепту на лекарственный препарат".</a:t>
          </a:r>
          <a:endParaRPr lang="ru-RU" dirty="0"/>
        </a:p>
      </dgm:t>
    </dgm:pt>
    <dgm:pt modelId="{72326188-F552-4A15-B042-56E3F0C952DC}" type="parTrans" cxnId="{6B9B6022-74BD-42C0-BE07-67C369591468}">
      <dgm:prSet/>
      <dgm:spPr/>
      <dgm:t>
        <a:bodyPr/>
        <a:lstStyle/>
        <a:p>
          <a:endParaRPr lang="ru-RU"/>
        </a:p>
      </dgm:t>
    </dgm:pt>
    <dgm:pt modelId="{3C39970B-133B-4803-8530-BDEBD82C415A}" type="sibTrans" cxnId="{6B9B6022-74BD-42C0-BE07-67C369591468}">
      <dgm:prSet/>
      <dgm:spPr/>
      <dgm:t>
        <a:bodyPr/>
        <a:lstStyle/>
        <a:p>
          <a:endParaRPr lang="ru-RU"/>
        </a:p>
      </dgm:t>
    </dgm:pt>
    <dgm:pt modelId="{00A476A9-7FB2-452D-8838-3B28A631816B}" type="pres">
      <dgm:prSet presAssocID="{96605C11-D00F-4DCA-AD6A-D70393E0A4EC}" presName="linear" presStyleCnt="0">
        <dgm:presLayoutVars>
          <dgm:animLvl val="lvl"/>
          <dgm:resizeHandles val="exact"/>
        </dgm:presLayoutVars>
      </dgm:prSet>
      <dgm:spPr/>
    </dgm:pt>
    <dgm:pt modelId="{D5806B80-1138-4078-8905-F17E656AAE3F}" type="pres">
      <dgm:prSet presAssocID="{0B9FE873-6787-4B9D-ACEF-7B03C7B4301B}" presName="parentText" presStyleLbl="node1" presStyleIdx="0" presStyleCnt="4" custScaleY="96098" custLinFactY="-209096" custLinFactNeighborX="-1121" custLinFactNeighborY="-300000">
        <dgm:presLayoutVars>
          <dgm:chMax val="0"/>
          <dgm:bulletEnabled val="1"/>
        </dgm:presLayoutVars>
      </dgm:prSet>
      <dgm:spPr/>
    </dgm:pt>
    <dgm:pt modelId="{7B525FAD-D98B-4CFB-91BC-640CB3748F10}" type="pres">
      <dgm:prSet presAssocID="{FEAA193F-A68C-44CD-BE66-E776601CB9F4}" presName="spacer" presStyleCnt="0"/>
      <dgm:spPr/>
    </dgm:pt>
    <dgm:pt modelId="{FB12615E-0E56-48C0-BCBA-8674F68197FC}" type="pres">
      <dgm:prSet presAssocID="{C27396C9-EB70-4342-831B-FFD585E46DCB}" presName="parentText" presStyleLbl="node1" presStyleIdx="1" presStyleCnt="4" custScaleX="89744" custScaleY="100779" custLinFactNeighborX="4261" custLinFactNeighborY="82497">
        <dgm:presLayoutVars>
          <dgm:chMax val="0"/>
          <dgm:bulletEnabled val="1"/>
        </dgm:presLayoutVars>
      </dgm:prSet>
      <dgm:spPr/>
    </dgm:pt>
    <dgm:pt modelId="{C6FD7A1F-46EC-4439-826A-D90794809350}" type="pres">
      <dgm:prSet presAssocID="{D5D9A085-BC15-4871-B3CF-82798BF04C6B}" presName="spacer" presStyleCnt="0"/>
      <dgm:spPr/>
    </dgm:pt>
    <dgm:pt modelId="{C8C44B2F-CAA6-42B7-80D3-1E928BD5E856}" type="pres">
      <dgm:prSet presAssocID="{12AE344A-A05C-4FD6-B0FB-D968A1703CD7}" presName="parentText" presStyleLbl="node1" presStyleIdx="2" presStyleCnt="4" custScaleX="89562" custScaleY="65220" custLinFactY="5071" custLinFactNeighborX="4805" custLinFactNeighborY="100000">
        <dgm:presLayoutVars>
          <dgm:chMax val="0"/>
          <dgm:bulletEnabled val="1"/>
        </dgm:presLayoutVars>
      </dgm:prSet>
      <dgm:spPr/>
    </dgm:pt>
    <dgm:pt modelId="{F3B51FFB-5E5F-4969-A05D-1D47353F3A1C}" type="pres">
      <dgm:prSet presAssocID="{A983C8D2-4837-49CC-B317-BC24A9EA8698}" presName="spacer" presStyleCnt="0"/>
      <dgm:spPr/>
    </dgm:pt>
    <dgm:pt modelId="{48EEE17F-00F3-42DD-A6CC-0937C23E8643}" type="pres">
      <dgm:prSet presAssocID="{2A5F257B-D341-4396-981E-86A2E4F6A5E4}" presName="parentText" presStyleLbl="node1" presStyleIdx="3" presStyleCnt="4" custScaleX="89925" custScaleY="113139" custLinFactY="6603" custLinFactNeighborX="4987" custLinFactNeighborY="100000">
        <dgm:presLayoutVars>
          <dgm:chMax val="0"/>
          <dgm:bulletEnabled val="1"/>
        </dgm:presLayoutVars>
      </dgm:prSet>
      <dgm:spPr/>
    </dgm:pt>
  </dgm:ptLst>
  <dgm:cxnLst>
    <dgm:cxn modelId="{6B9B6022-74BD-42C0-BE07-67C369591468}" srcId="{96605C11-D00F-4DCA-AD6A-D70393E0A4EC}" destId="{2A5F257B-D341-4396-981E-86A2E4F6A5E4}" srcOrd="3" destOrd="0" parTransId="{72326188-F552-4A15-B042-56E3F0C952DC}" sibTransId="{3C39970B-133B-4803-8530-BDEBD82C415A}"/>
    <dgm:cxn modelId="{0AD3783B-BBD4-40FF-B672-A7F6F1A3BFDF}" type="presOf" srcId="{12AE344A-A05C-4FD6-B0FB-D968A1703CD7}" destId="{C8C44B2F-CAA6-42B7-80D3-1E928BD5E856}" srcOrd="0" destOrd="0" presId="urn:microsoft.com/office/officeart/2005/8/layout/vList2"/>
    <dgm:cxn modelId="{E387F23F-34F8-4366-BF06-891532FE1409}" type="presOf" srcId="{C27396C9-EB70-4342-831B-FFD585E46DCB}" destId="{FB12615E-0E56-48C0-BCBA-8674F68197FC}" srcOrd="0" destOrd="0" presId="urn:microsoft.com/office/officeart/2005/8/layout/vList2"/>
    <dgm:cxn modelId="{814BC940-09B2-4FB9-BC56-E228D45EE527}" type="presOf" srcId="{0B9FE873-6787-4B9D-ACEF-7B03C7B4301B}" destId="{D5806B80-1138-4078-8905-F17E656AAE3F}" srcOrd="0" destOrd="0" presId="urn:microsoft.com/office/officeart/2005/8/layout/vList2"/>
    <dgm:cxn modelId="{47B3526C-AC77-44A9-BEFF-3F7A6676165A}" type="presOf" srcId="{2A5F257B-D341-4396-981E-86A2E4F6A5E4}" destId="{48EEE17F-00F3-42DD-A6CC-0937C23E8643}" srcOrd="0" destOrd="0" presId="urn:microsoft.com/office/officeart/2005/8/layout/vList2"/>
    <dgm:cxn modelId="{D10ADC8C-E83B-49DE-A03E-484F0795BF90}" srcId="{96605C11-D00F-4DCA-AD6A-D70393E0A4EC}" destId="{0B9FE873-6787-4B9D-ACEF-7B03C7B4301B}" srcOrd="0" destOrd="0" parTransId="{C4F809C0-1168-48F4-B55C-AC6505D17728}" sibTransId="{FEAA193F-A68C-44CD-BE66-E776601CB9F4}"/>
    <dgm:cxn modelId="{C2D63DAF-7392-474E-8F26-D12E95B11A58}" srcId="{96605C11-D00F-4DCA-AD6A-D70393E0A4EC}" destId="{C27396C9-EB70-4342-831B-FFD585E46DCB}" srcOrd="1" destOrd="0" parTransId="{B2DDE228-005B-41A5-9491-B039410BFD8D}" sibTransId="{D5D9A085-BC15-4871-B3CF-82798BF04C6B}"/>
    <dgm:cxn modelId="{82837FC5-20E9-4FF8-9E38-467344FD4B91}" srcId="{96605C11-D00F-4DCA-AD6A-D70393E0A4EC}" destId="{12AE344A-A05C-4FD6-B0FB-D968A1703CD7}" srcOrd="2" destOrd="0" parTransId="{B529A72F-1180-4A21-B5A1-F9128F2B6909}" sibTransId="{A983C8D2-4837-49CC-B317-BC24A9EA8698}"/>
    <dgm:cxn modelId="{EF5C16E9-FEDD-4063-9FE2-F7115F6A4D40}" type="presOf" srcId="{96605C11-D00F-4DCA-AD6A-D70393E0A4EC}" destId="{00A476A9-7FB2-452D-8838-3B28A631816B}" srcOrd="0" destOrd="0" presId="urn:microsoft.com/office/officeart/2005/8/layout/vList2"/>
    <dgm:cxn modelId="{1961387B-5950-462B-82B6-B58F9D4797FF}" type="presParOf" srcId="{00A476A9-7FB2-452D-8838-3B28A631816B}" destId="{D5806B80-1138-4078-8905-F17E656AAE3F}" srcOrd="0" destOrd="0" presId="urn:microsoft.com/office/officeart/2005/8/layout/vList2"/>
    <dgm:cxn modelId="{DAA203D5-1F3B-4C36-A38D-F9624C61A3E7}" type="presParOf" srcId="{00A476A9-7FB2-452D-8838-3B28A631816B}" destId="{7B525FAD-D98B-4CFB-91BC-640CB3748F10}" srcOrd="1" destOrd="0" presId="urn:microsoft.com/office/officeart/2005/8/layout/vList2"/>
    <dgm:cxn modelId="{B6CC7490-5F66-4F2F-BDEB-E561CF82C88D}" type="presParOf" srcId="{00A476A9-7FB2-452D-8838-3B28A631816B}" destId="{FB12615E-0E56-48C0-BCBA-8674F68197FC}" srcOrd="2" destOrd="0" presId="urn:microsoft.com/office/officeart/2005/8/layout/vList2"/>
    <dgm:cxn modelId="{D1077406-3374-4CF0-AB50-639C583B77AB}" type="presParOf" srcId="{00A476A9-7FB2-452D-8838-3B28A631816B}" destId="{C6FD7A1F-46EC-4439-826A-D90794809350}" srcOrd="3" destOrd="0" presId="urn:microsoft.com/office/officeart/2005/8/layout/vList2"/>
    <dgm:cxn modelId="{BE76DA0E-8DEF-4D9B-9EFF-0CD9F9628661}" type="presParOf" srcId="{00A476A9-7FB2-452D-8838-3B28A631816B}" destId="{C8C44B2F-CAA6-42B7-80D3-1E928BD5E856}" srcOrd="4" destOrd="0" presId="urn:microsoft.com/office/officeart/2005/8/layout/vList2"/>
    <dgm:cxn modelId="{88F371F7-4610-423B-B6C2-CBDFD73E3C64}" type="presParOf" srcId="{00A476A9-7FB2-452D-8838-3B28A631816B}" destId="{F3B51FFB-5E5F-4969-A05D-1D47353F3A1C}" srcOrd="5" destOrd="0" presId="urn:microsoft.com/office/officeart/2005/8/layout/vList2"/>
    <dgm:cxn modelId="{C73ABA3B-2A64-4245-8BD3-CA90CE0791EC}" type="presParOf" srcId="{00A476A9-7FB2-452D-8838-3B28A631816B}" destId="{48EEE17F-00F3-42DD-A6CC-0937C23E864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76C4E-06B6-48B1-A5E8-9EDB0973C2B2}">
      <dsp:nvSpPr>
        <dsp:cNvPr id="0" name=""/>
        <dsp:cNvSpPr/>
      </dsp:nvSpPr>
      <dsp:spPr>
        <a:xfrm>
          <a:off x="4064000" y="1046315"/>
          <a:ext cx="2224013" cy="1212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6097"/>
              </a:lnTo>
              <a:lnTo>
                <a:pt x="2224013" y="826097"/>
              </a:lnTo>
              <a:lnTo>
                <a:pt x="2224013" y="121208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C5F47B-7667-4CAE-BFDB-EDA90BBE31D9}">
      <dsp:nvSpPr>
        <dsp:cNvPr id="0" name=""/>
        <dsp:cNvSpPr/>
      </dsp:nvSpPr>
      <dsp:spPr>
        <a:xfrm>
          <a:off x="1839986" y="1046315"/>
          <a:ext cx="2224013" cy="1212083"/>
        </a:xfrm>
        <a:custGeom>
          <a:avLst/>
          <a:gdLst/>
          <a:ahLst/>
          <a:cxnLst/>
          <a:rect l="0" t="0" r="0" b="0"/>
          <a:pathLst>
            <a:path>
              <a:moveTo>
                <a:pt x="2224013" y="0"/>
              </a:moveTo>
              <a:lnTo>
                <a:pt x="2224013" y="826097"/>
              </a:lnTo>
              <a:lnTo>
                <a:pt x="0" y="826097"/>
              </a:lnTo>
              <a:lnTo>
                <a:pt x="0" y="121208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B5499-25DF-426E-8146-6C1C84341BFB}">
      <dsp:nvSpPr>
        <dsp:cNvPr id="0" name=""/>
        <dsp:cNvSpPr/>
      </dsp:nvSpPr>
      <dsp:spPr>
        <a:xfrm>
          <a:off x="862119" y="0"/>
          <a:ext cx="6403760" cy="1046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 1-м квартале 2018 года 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отделом организации контроля обращения лекарственных средств и медицинских изделий проведено 8 проверок</a:t>
          </a:r>
          <a:endParaRPr lang="ru-RU" sz="2000" kern="1200" dirty="0"/>
        </a:p>
      </dsp:txBody>
      <dsp:txXfrm>
        <a:off x="862119" y="0"/>
        <a:ext cx="6403760" cy="1046315"/>
      </dsp:txXfrm>
    </dsp:sp>
    <dsp:sp modelId="{39E6BDA7-8647-445F-9AA1-5371F5EC0B25}">
      <dsp:nvSpPr>
        <dsp:cNvPr id="0" name=""/>
        <dsp:cNvSpPr/>
      </dsp:nvSpPr>
      <dsp:spPr>
        <a:xfrm>
          <a:off x="1959" y="2258399"/>
          <a:ext cx="3676054" cy="958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плановых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kern="1200" dirty="0"/>
        </a:p>
      </dsp:txBody>
      <dsp:txXfrm>
        <a:off x="1959" y="2258399"/>
        <a:ext cx="3676054" cy="958512"/>
      </dsp:txXfrm>
    </dsp:sp>
    <dsp:sp modelId="{BBC9C91E-966D-45D7-9AC8-604B44D592F6}">
      <dsp:nvSpPr>
        <dsp:cNvPr id="0" name=""/>
        <dsp:cNvSpPr/>
      </dsp:nvSpPr>
      <dsp:spPr>
        <a:xfrm>
          <a:off x="4449985" y="2258399"/>
          <a:ext cx="3676054" cy="994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внеплановых </a:t>
          </a:r>
          <a:endParaRPr lang="ru-RU" sz="1800" kern="1200" dirty="0"/>
        </a:p>
      </dsp:txBody>
      <dsp:txXfrm>
        <a:off x="4449985" y="2258399"/>
        <a:ext cx="3676054" cy="9940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06B80-1138-4078-8905-F17E656AAE3F}">
      <dsp:nvSpPr>
        <dsp:cNvPr id="0" name=""/>
        <dsp:cNvSpPr/>
      </dsp:nvSpPr>
      <dsp:spPr>
        <a:xfrm>
          <a:off x="0" y="0"/>
          <a:ext cx="9792070" cy="1434859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Типичные нарушения, допускаемые юридическими лицами и индивидуальными предпринимателями при обращении лекарственных средств:</a:t>
          </a:r>
          <a:endParaRPr lang="ru-RU" sz="2000" kern="1200" dirty="0"/>
        </a:p>
      </dsp:txBody>
      <dsp:txXfrm>
        <a:off x="70044" y="70044"/>
        <a:ext cx="9651982" cy="1294771"/>
      </dsp:txXfrm>
    </dsp:sp>
    <dsp:sp modelId="{FB12615E-0E56-48C0-BCBA-8674F68197FC}">
      <dsp:nvSpPr>
        <dsp:cNvPr id="0" name=""/>
        <dsp:cNvSpPr/>
      </dsp:nvSpPr>
      <dsp:spPr>
        <a:xfrm>
          <a:off x="919377" y="1739075"/>
          <a:ext cx="8787795" cy="15047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аптечных учреждениях не соблюдаются условия хранения лекарственных препаратов, требующих защиты от повышенной температуры (термолабильные лекарственные препараты).</a:t>
          </a:r>
          <a:endParaRPr lang="ru-RU" sz="2000" kern="1200" dirty="0"/>
        </a:p>
      </dsp:txBody>
      <dsp:txXfrm>
        <a:off x="992833" y="1812531"/>
        <a:ext cx="8640883" cy="1357840"/>
      </dsp:txXfrm>
    </dsp:sp>
    <dsp:sp modelId="{C8C44B2F-CAA6-42B7-80D3-1E928BD5E856}">
      <dsp:nvSpPr>
        <dsp:cNvPr id="0" name=""/>
        <dsp:cNvSpPr/>
      </dsp:nvSpPr>
      <dsp:spPr>
        <a:xfrm>
          <a:off x="981557" y="3393994"/>
          <a:ext cx="8769973" cy="973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вывески аптечных учреждений не содержат информации на национальном языке.</a:t>
          </a:r>
          <a:endParaRPr lang="ru-RU" sz="2000" kern="1200" dirty="0"/>
        </a:p>
      </dsp:txBody>
      <dsp:txXfrm>
        <a:off x="1029095" y="3441532"/>
        <a:ext cx="8674897" cy="878737"/>
      </dsp:txXfrm>
    </dsp:sp>
    <dsp:sp modelId="{48EEE17F-00F3-42DD-A6CC-0937C23E8643}">
      <dsp:nvSpPr>
        <dsp:cNvPr id="0" name=""/>
        <dsp:cNvSpPr/>
      </dsp:nvSpPr>
      <dsp:spPr>
        <a:xfrm>
          <a:off x="981606" y="4454042"/>
          <a:ext cx="8805518" cy="16893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аптеке лекарственные препараты, отпускаемые по рецепту на лекарственный препарат, размещаются совместно с препаратами безрецептурного отпуска, на полках и шкафах, в которых размещены такие лекарственные препараты, отсутствуют отметки "по рецепту на лекарственный препарат".</a:t>
          </a:r>
          <a:endParaRPr lang="ru-RU" sz="2000" kern="1200" dirty="0"/>
        </a:p>
      </dsp:txBody>
      <dsp:txXfrm>
        <a:off x="1064071" y="4536507"/>
        <a:ext cx="8640588" cy="1524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0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02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1279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990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27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708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161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31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83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04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26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08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2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38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37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96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69BF3-9317-46C8-B4B0-2C8E79BF02AA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FED48EE-2672-4105-AE24-E5D54E4E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9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7EF77F1-F706-409A-A79B-D899564DB5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ED46D70-11DE-4120-9C73-B0CFFE20287B}"/>
              </a:ext>
            </a:extLst>
          </p:cNvPr>
          <p:cNvSpPr txBox="1"/>
          <p:nvPr/>
        </p:nvSpPr>
        <p:spPr>
          <a:xfrm>
            <a:off x="6096000" y="3053918"/>
            <a:ext cx="6004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Территориальный орган Росздравнадзора </a:t>
            </a:r>
          </a:p>
          <a:p>
            <a:pPr algn="ctr"/>
            <a:r>
              <a:rPr lang="ru-RU" dirty="0"/>
              <a:t>по Республике Мордовия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513510-D137-4C55-A15E-FD85FBE6A713}"/>
              </a:ext>
            </a:extLst>
          </p:cNvPr>
          <p:cNvSpPr txBox="1"/>
          <p:nvPr/>
        </p:nvSpPr>
        <p:spPr>
          <a:xfrm>
            <a:off x="6241002" y="4119239"/>
            <a:ext cx="5859262" cy="949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Анализ правоприменительной практики </a:t>
            </a:r>
          </a:p>
          <a:p>
            <a:pPr algn="ctr"/>
            <a:r>
              <a:rPr lang="ru-RU" dirty="0"/>
              <a:t>за 1 квартал 2018 года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893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8ED3DA-DCE5-4CE8-B57C-7E22FD8A9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497" y="1419557"/>
            <a:ext cx="8915399" cy="293833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Выборочный контроль качества лекарственных средств включает в себя: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6174DB-1F62-4434-AE05-7E8E6709E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1557" y="1419557"/>
            <a:ext cx="9306866" cy="468828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обработку сведений, в обязательном порядке предоставляемых субъектами обращения лекарственных средств, о сериях, партиях лекарственных средств, поступающих в гражданский оборот в Российской Федерации;</a:t>
            </a:r>
          </a:p>
          <a:p>
            <a:pPr>
              <a:lnSpc>
                <a:spcPct val="170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отбор образцов лекарственных средств у субъектов обращения лекарственных средств в целях проведения испытаний на соответствие требованиям нормативной документации;</a:t>
            </a:r>
          </a:p>
          <a:p>
            <a:pPr>
              <a:lnSpc>
                <a:spcPct val="170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принятие по результатам проведенных испытаний решения о дальнейшем гражданском обороте соответствующего лекарственного средства;</a:t>
            </a:r>
          </a:p>
          <a:p>
            <a:pPr>
              <a:lnSpc>
                <a:spcPct val="170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принятие уполномоченным федеральным органом исполнительной власти решения о переводе лекарственного средства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посерийный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выборочный контроль качества лекарственных средств в случае повторного выявления несоответствия качества лекарственного средства установленным требованиям и (при необходимости) о проверке субъекта обращения лекарственных средств.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20BDB53-E88F-4E75-8689-C3F27CA61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447060" cy="15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3C34E-7224-4A7A-8ED5-AD13D0C99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509205"/>
            <a:ext cx="8915399" cy="554854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наименованиях, сериях, партиях лекарственных средств, поступающих в гражданский оборот в Российской Федерации, их производителях и организациях, выпустивших лекарственные средства в гражданский оборот, размещаются Росздравнадзором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сайте roszdravnadzor.ru в сети "Интернет" (далее - официальный сайт Росздравнадзора)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соблюдением ограничений, установленных законодательством о коммерческой и иной охраняемой законом тайне, и доступны для субъектов обращения лекарственных средств и населения.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предоставления сведений в электронном виде их дублирование на бумажном носителе не требуется.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Росздравнадзор осуществляет обработку сведений о сериях, партиях лекарственных средств, поступающих в гражданский оборот в Российской Федерации, с целью формирования плана выборочного контроля качества лекарственных средств.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План выборочного контроля качества лекарственных средств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Росздравнадзором в срок до первого января каждого календарного года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содержит перечень лекарственных средств, количество испытаний лекарственных средств на год.              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8FAB49-06AD-40DA-A21E-CBE839056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11504611" y="3530129"/>
            <a:ext cx="116259" cy="100838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292A76E-408F-4309-9B09-882234A9D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5118" cy="126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547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FA5DC-53BC-4067-8DB3-C2CA1086D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7068" y="4771974"/>
            <a:ext cx="8915399" cy="233903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плана выборочного контроля качества лекарственных средств Росздравнадзором учитывается следующая информация: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результаты государственного контроля (надзора) в сфере обращения лекарственных средств;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результаты выборочного контроля качества лекарственных средств за предыдущие периоды;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данные о выявлении недоброкачественных и фальсифицированных лекарственных средств;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сведения о качестве лекарственных средств, содержащиеся в обращениях и заявлениях граждан, юридических лиц, индивидуальных предпринимателей, информации от органов государственной власти, органов местного самоуправления, из средств массовой информации о фактах: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возникновения угрозы причинения вреда жизни, здоровью граждан;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причинения вреда жизни, здоровью граждан.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выборочного контроля качества лекарственных средств утверждается руководителем Росздравнадзора и публикуется на официальном сайте Росздравнадзора.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Выборочный контроль качества лекарственных средств осуществляется по заданиям Росздравнадзора, которые формируются в соответствии с планом выборочного контроля качества лекарственных средств, либо в связи поступлением информации об угрозе причинения вреда или причинении вреда жизни и здоровью граждан, и утверждаются руководителем (заместителями руководителя) Росздравнадзора.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2F9196-2828-40B5-A16D-28485D7CC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11504611" y="3530129"/>
            <a:ext cx="45719" cy="83083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DADF3A-5F5D-43C8-A0A9-8E55D95B29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07363" cy="126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706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4913B-288E-47AA-93A4-588426830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264" y="133021"/>
            <a:ext cx="10052590" cy="1571492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Росздравнадзора на проведение выборочного контроля качества лекарственных средств в обязательном порядке должны содержать следующие сведения: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AF8BA9-9810-4ACB-BAFD-4D419EF84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32264" y="1241811"/>
            <a:ext cx="9147068" cy="860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определение вида и метода испытаний и объекта испытаний (лекарственный препарат для медицинского применения или фармацевтическая субстанция) на соответствие требованиям нормативной документации;</a:t>
            </a:r>
          </a:p>
          <a:p>
            <a:pPr>
              <a:lnSpc>
                <a:spcPct val="170000"/>
              </a:lnSpc>
            </a:pP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срок проведения испытаний лекарственных средств на соответствие требованиям нормативной документации;</a:t>
            </a:r>
          </a:p>
          <a:p>
            <a:pPr>
              <a:lnSpc>
                <a:spcPct val="170000"/>
              </a:lnSpc>
            </a:pP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особенности проведения испытаний лекарственных средств.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695EC33-19C9-4E9D-AB0A-2EF3ED33B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1100" cy="124120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69D398D-4BE3-4389-AB49-9FE6F0D7B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156" y="4136994"/>
            <a:ext cx="5018843" cy="276825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33F7032-C5FB-4155-8325-10E2137115BE}"/>
              </a:ext>
            </a:extLst>
          </p:cNvPr>
          <p:cNvSpPr txBox="1"/>
          <p:nvPr/>
        </p:nvSpPr>
        <p:spPr>
          <a:xfrm>
            <a:off x="1932264" y="3722234"/>
            <a:ext cx="5240892" cy="3002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 образцов лекарственных средств в целях выборочного контроля качества лекарственных средств производится в соответствии с требованиями государственной фармакопеи, издаваемой уполномоченным федеральным органом исполнительной власти в соответствии со статьей 7 Федерального закона от 12 апреля 2010 г. N 61-ФЗ "Об обращении лекарственных средств".</a:t>
            </a:r>
          </a:p>
        </p:txBody>
      </p:sp>
    </p:spTree>
    <p:extLst>
      <p:ext uri="{BB962C8B-B14F-4D97-AF65-F5344CB8AC3E}">
        <p14:creationId xmlns:p14="http://schemas.microsoft.com/office/powerpoint/2010/main" val="111417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A0144C-51F9-4018-BB0A-31EE98847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904" y="109205"/>
            <a:ext cx="8911687" cy="680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Побочные действия и нежелательные реакции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BE1A9E99-9343-4A81-AF1D-AEF3CAC275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641801"/>
              </p:ext>
            </p:extLst>
          </p:nvPr>
        </p:nvGraphicFramePr>
        <p:xfrm>
          <a:off x="-133349" y="1543050"/>
          <a:ext cx="8296274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26B7F32D-309D-4394-BC2F-B4293CB7EA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4424507"/>
              </p:ext>
            </p:extLst>
          </p:nvPr>
        </p:nvGraphicFramePr>
        <p:xfrm>
          <a:off x="7219950" y="1971674"/>
          <a:ext cx="4213641" cy="4238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8557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836BA8D7-E799-4394-9E3B-AE5360C07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3650" y="381000"/>
            <a:ext cx="8970961" cy="400952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9FCE3CA-BFFF-46E1-8DF7-ABFACD335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1504611" y="2905124"/>
            <a:ext cx="144464" cy="622425"/>
          </a:xfrm>
        </p:spPr>
        <p:txBody>
          <a:bodyPr>
            <a:normAutofit fontScale="90000"/>
          </a:bodyPr>
          <a:lstStyle/>
          <a:p>
            <a:r>
              <a:rPr lang="ru-RU" dirty="0"/>
              <a:t>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2911AC3-B5C6-4950-8B8D-F67B687BB8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8911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731E9F2-EDBC-4618-8E60-4159BFDAAE3A}"/>
              </a:ext>
            </a:extLst>
          </p:cNvPr>
          <p:cNvSpPr txBox="1"/>
          <p:nvPr/>
        </p:nvSpPr>
        <p:spPr>
          <a:xfrm>
            <a:off x="6305550" y="1257300"/>
            <a:ext cx="5705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3904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6900E074-B5AE-42BE-8059-67BD7A0C3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34944" y="6205491"/>
            <a:ext cx="96805" cy="102614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93B788B-18B8-4998-82B8-AA195E50CE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87262" cy="1278384"/>
          </a:xfrm>
          <a:prstGeom prst="rect">
            <a:avLst/>
          </a:prstGeom>
        </p:spPr>
      </p:pic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DDD4B0C4-9C49-494C-A0F3-CF567BB3C0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89135"/>
              </p:ext>
            </p:extLst>
          </p:nvPr>
        </p:nvGraphicFramePr>
        <p:xfrm>
          <a:off x="2032000" y="303143"/>
          <a:ext cx="8128000" cy="3692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453CB72-F687-4395-A6FC-1232E506C64A}"/>
              </a:ext>
            </a:extLst>
          </p:cNvPr>
          <p:cNvSpPr/>
          <p:nvPr/>
        </p:nvSpPr>
        <p:spPr>
          <a:xfrm>
            <a:off x="1287262" y="3711017"/>
            <a:ext cx="4900474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Плановые проверки проводились в рамках:</a:t>
            </a:r>
            <a:b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федерального государственного надзора в сфере обращения лекарственных средств;</a:t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лицензионного контроля деятельности по обороту наркотических средств, психотропных веществ и их прекурсоров, культивированию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наркосодержащих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растений. </a:t>
            </a:r>
            <a:endParaRPr lang="ru-RU" sz="2000" i="1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86ABD24-1185-4F7D-9020-C2C2F87672F7}"/>
              </a:ext>
            </a:extLst>
          </p:cNvPr>
          <p:cNvSpPr/>
          <p:nvPr/>
        </p:nvSpPr>
        <p:spPr>
          <a:xfrm>
            <a:off x="6187736" y="3711017"/>
            <a:ext cx="5237825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Основанием для проведения внеплановых проверок явилось истечение срока исполнения юридическим лицом, индивидуальным предпринимателем ранее выданного предписания об устранении выявленных нарушений.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95001A1-DA9D-4CD5-9488-17796F2D8B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495494"/>
              </p:ext>
            </p:extLst>
          </p:nvPr>
        </p:nvGraphicFramePr>
        <p:xfrm>
          <a:off x="2006354" y="355107"/>
          <a:ext cx="9792070" cy="616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2D17ADC-716E-4F7D-9139-6BD8C3FB76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85" y="0"/>
            <a:ext cx="1601510" cy="156080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F05D92D-B14E-4936-A2F2-757290BD76B5}"/>
              </a:ext>
            </a:extLst>
          </p:cNvPr>
          <p:cNvSpPr/>
          <p:nvPr/>
        </p:nvSpPr>
        <p:spPr>
          <a:xfrm>
            <a:off x="2201662" y="1704513"/>
            <a:ext cx="159798" cy="39239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E29AAE56-8C0C-40EF-BB5B-99ADDA08FB4D}"/>
              </a:ext>
            </a:extLst>
          </p:cNvPr>
          <p:cNvSpPr/>
          <p:nvPr/>
        </p:nvSpPr>
        <p:spPr>
          <a:xfrm>
            <a:off x="2201662" y="2805344"/>
            <a:ext cx="727969" cy="23081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5F2FB7D0-2216-4419-981E-FCB506CA5ED7}"/>
              </a:ext>
            </a:extLst>
          </p:cNvPr>
          <p:cNvSpPr/>
          <p:nvPr/>
        </p:nvSpPr>
        <p:spPr>
          <a:xfrm>
            <a:off x="2268244" y="4154750"/>
            <a:ext cx="727969" cy="23081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D0155E26-276B-46A1-8734-4DABA2571B0D}"/>
              </a:ext>
            </a:extLst>
          </p:cNvPr>
          <p:cNvSpPr/>
          <p:nvPr/>
        </p:nvSpPr>
        <p:spPr>
          <a:xfrm>
            <a:off x="2254928" y="5486400"/>
            <a:ext cx="727969" cy="23081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79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5A6FF7C-0208-4FA7-A17D-BF721D6200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35331" y="204382"/>
            <a:ext cx="6596109" cy="338219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частью 1 статьи 25  Федерального закона от 26 декабря 2008 г. № 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294-ФЗ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защите прав юридических лиц и индивидуальных предпринимателей при осуществлении государственного контроля (надзора) и муниципального контроля» при проведении проверок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лица обязаны обеспечить присутствие руководителей, иных должностных лиц или уполномоченных представителей юридических лиц, ответственных за организацию и проведение мероприятий по выполнению обязательных требований и требований, установленных муниципальными правовыми актами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части 7 статьи 12   294 Федерального закона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проведение плановой или внеплановой  выездной   проверки   оказалось   невозможным   в  связи  с</a:t>
            </a:r>
            <a:endParaRPr lang="ru-RU" sz="1400" b="1" i="1" dirty="0"/>
          </a:p>
          <a:p>
            <a:pPr>
              <a:lnSpc>
                <a:spcPct val="170000"/>
              </a:lnSpc>
            </a:pPr>
            <a:endParaRPr lang="ru-RU" sz="1400" b="1" i="1" dirty="0"/>
          </a:p>
          <a:p>
            <a:pPr>
              <a:lnSpc>
                <a:spcPct val="170000"/>
              </a:lnSpc>
            </a:pPr>
            <a:endParaRPr lang="ru-RU" sz="1400" b="1" i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0FCB517-6B26-427B-86AB-9513DB15F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35331" y="4518734"/>
            <a:ext cx="10256669" cy="284992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отсутствием руководителя или иного должностного лица  юридического лица, повлекшим невозможность проведения проверки, должностное лицо органа государственного контроля (надзора), органа муниципального контроля составляет акт о невозможности проведения соответствующей проверки с указанием причин невозможности ее проведения.</a:t>
            </a:r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67E3620-6A65-49A1-9972-23D5BF58AA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89103" cy="156247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7FD2081-C4DA-46E9-B446-36F4518697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9011" y="204382"/>
            <a:ext cx="3362065" cy="431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3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4383C6-3998-4C36-B611-603141DF1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753" y="16215"/>
            <a:ext cx="8915399" cy="1468800"/>
          </a:xfrm>
        </p:spPr>
        <p:txBody>
          <a:bodyPr>
            <a:normAutofit/>
          </a:bodyPr>
          <a:lstStyle/>
          <a:p>
            <a:pPr indent="457200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Индивидуальному предпринимателю было предписано: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E8F227-838A-40D5-9782-D7A704788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11659" y="638053"/>
            <a:ext cx="9152877" cy="225125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70000"/>
              </a:lnSpc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Отделить административно-бытовые помещения от зон хранения лекарственных препаратов.</a:t>
            </a:r>
          </a:p>
          <a:p>
            <a:pPr lvl="0">
              <a:lnSpc>
                <a:spcPct val="170000"/>
              </a:lnSpc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Обеспечить должную вместимостью и безопасность раздельного хранения и перемещения лекарственных препаратов.</a:t>
            </a:r>
          </a:p>
          <a:p>
            <a:pPr lvl="0">
              <a:lnSpc>
                <a:spcPct val="170000"/>
              </a:lnSpc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Обеспечить раздельное хранение лекарственных препаратов, отпускаемых по рецепту на лекарственный препарат, от безрецептурных лекарственных препаратов. </a:t>
            </a:r>
          </a:p>
          <a:p>
            <a:pPr lvl="0">
              <a:lnSpc>
                <a:spcPct val="170000"/>
              </a:lnSpc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Организовать хранение лекарственных средств, требующих защиты от воздействия повышенной температуры (термолабильные лекарственные средства), в соответствии с температурным режимом, указанным на первичной и вторичной (потребительской) упаковке лекарственного средства в соответствии с требованиями нормативной документации.</a:t>
            </a:r>
          </a:p>
          <a:p>
            <a:pPr lvl="0">
              <a:lnSpc>
                <a:spcPct val="170000"/>
              </a:lnSpc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Идентифицировать стеллажи, шкафы и полки предназначенные для хранения лекарственных средств.</a:t>
            </a:r>
          </a:p>
          <a:p>
            <a:pPr lvl="0">
              <a:lnSpc>
                <a:spcPct val="170000"/>
              </a:lnSpc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Обеспечить наличие вывески аптечных пунктов на национальных языках.</a:t>
            </a:r>
          </a:p>
          <a:p>
            <a:pPr lvl="0">
              <a:lnSpc>
                <a:spcPct val="170000"/>
              </a:lnSpc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Обеспечить наличие лекарственных средств, входящих в минимальный ассортимент лекарственных препаратов, необходимых для оказания медицинской помощи.</a:t>
            </a:r>
          </a:p>
          <a:p>
            <a:pPr lvl="0">
              <a:lnSpc>
                <a:spcPct val="170000"/>
              </a:lnSpc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Обеспечить наличие работников с высшим или средним фармацевтическим образование и сертификатом специалиста, деятельность которых непосредственно связана с розничной торговлей лекарственными препаратами, их отпуском, хранением.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904D9E4-FBC2-4FBE-9DC2-17518B880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9848" cy="146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25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E8185D-3F95-413D-8064-5C3337DBE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887" y="252182"/>
            <a:ext cx="9765437" cy="497149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отбора образцов лекарственных препаратов за 2017 год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D23D2E-FE1A-44B5-95AA-DCC0282C1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7891" y="916063"/>
            <a:ext cx="5468645" cy="5395960"/>
          </a:xfrm>
        </p:spPr>
        <p:txBody>
          <a:bodyPr>
            <a:normAutofit fontScale="62500" lnSpcReduction="20000"/>
          </a:bodyPr>
          <a:lstStyle/>
          <a:p>
            <a:pPr indent="457200" algn="just">
              <a:lnSpc>
                <a:spcPct val="170000"/>
              </a:lnSpc>
            </a:pPr>
            <a:r>
              <a:rPr lang="ru-RU" dirty="0"/>
              <a:t> 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был отобран 41 образец лекарственных препаратов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40 образцов лекарственных препаратов выдержали испытания в соответствии с требованиями нормативной документации, а лекарственного  препарата «</a:t>
            </a:r>
            <a:r>
              <a:rPr lang="ru-RU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Кофеин – </a:t>
            </a:r>
            <a:r>
              <a:rPr lang="ru-RU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бензоат</a:t>
            </a:r>
            <a:r>
              <a:rPr lang="ru-RU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натрия  раствор  для  подкожного  введения 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200мг/мл 1 мл, ампулы (10), коробки картонные», серии 240716 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 соответствует  требованиям  нормативной  документации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 №010971-180512, изм. №1 от  18.05.12г., изм. №2 от  13.12.13г., изм. №3 от  29.04.15г. по  показателю  качества «Описание»).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72B6F7A-5D0E-4EA0-A440-49B13E776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1411" cy="149866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4B0B364-6FE9-4134-8F4B-BD4DA7600C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333" y="1678709"/>
            <a:ext cx="3187084" cy="289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97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EB0C51-C5D6-4C2D-9C55-7FAA5A325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782" y="5233614"/>
            <a:ext cx="9510203" cy="76547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 квартале 2018 года отобрано 18 образцов лекарственных препаратов. 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 произведен в Государственном бюджетном учреждении здравоохранения Республики Мордовия «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Инсарская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районная больница», Государственном бюджетном учреждении здравоохранения Республики Мордовия «Республиканский противотуберкулезный диспансер»,</a:t>
            </a:r>
            <a:b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 Государственном бюджетном учреждении</a:t>
            </a:r>
            <a:b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здравоохранения Республики Мордовия «Детская республиканская клиническая больница»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недоброкачественных </a:t>
            </a:r>
            <a:b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фальсифицированных лекарственных </a:t>
            </a:r>
            <a:b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препаратов по состоянию на сегодняшний</a:t>
            </a:r>
            <a:b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день не выявлено.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15049F-4A65-4443-98F8-553D34112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11504611" y="3530129"/>
            <a:ext cx="80748" cy="198492"/>
          </a:xfrm>
        </p:spPr>
        <p:txBody>
          <a:bodyPr>
            <a:normAutofit fontScale="40000" lnSpcReduction="20000"/>
          </a:bodyPr>
          <a:lstStyle/>
          <a:p>
            <a:r>
              <a:rPr lang="ru-RU" dirty="0"/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279A233-3E8E-4F67-8071-742AEC41D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73693" cy="153583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6CAD22C-403E-43A3-8555-89F17C4312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284" y="3613213"/>
            <a:ext cx="4592715" cy="324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948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B49B9-33CD-43E7-800C-E7C3EC4F6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508" y="290459"/>
            <a:ext cx="9835814" cy="93465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приказом от 7 августа 2015 года №5539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мероприятия по выборочному контролю качества лекарственных средств для медицинского применения. 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 отобран 101 образец лекарственных препаратов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выборочного контроля по нормативной документации, 2 образца не  соответствуют  требованиям  нормативной  документации: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-лекарственный препарат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Ацекардол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таблетки 50 мг №30» серии 1131114,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 соответствует  требованиям  нормативной  документации по  показателям  качества «Описание», 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лекарственный препарат «Аммиак, раствор для наружного применения и ингаляций 10% 40 мл» серии 520616 не  соответствует  требованиям  нормативной  документации по  показателям  качества «Упаковка».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7C189A1-84C3-4676-989A-79DFEB840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669002" cy="157134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DE3E065-D78C-49C5-A852-61FD8C2D75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858" y="4421080"/>
            <a:ext cx="6013142" cy="243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226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8E4E0-E0BC-4CA7-834E-4FAA8D6DC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041863" y="437678"/>
            <a:ext cx="6329780" cy="385023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 квартале 2018 года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выборочного контроля по нормативной документации отобрано 5 образцов лекарственных средств, отбор проводился: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ПАО«Биохимик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аптеке ООО «Содействие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недоброкачественных лекарственных препаратов по проведенным испытаниям - на сегодняшний день не выявлено.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4068C9C-1F69-4DC4-95B8-4E2176D54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2432" cy="161407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E93513C-15C0-4F6A-8BAB-980817EB9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643" y="653845"/>
            <a:ext cx="3588057" cy="30747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1BCECB-A13B-4E5F-ACDC-90065EB73C34}"/>
              </a:ext>
            </a:extLst>
          </p:cNvPr>
          <p:cNvSpPr txBox="1"/>
          <p:nvPr/>
        </p:nvSpPr>
        <p:spPr>
          <a:xfrm>
            <a:off x="1953086" y="4039339"/>
            <a:ext cx="9917837" cy="3040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 рамках выборочного контроля проанализировано 15 серий лекарственных препаратов с применением неразрушающих экспресс-методов на базе передвижной экспресс-лаборатории, отбор образцов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проводился: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ГБУЗ РМ «Поликлиника №2»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недоброкачественных лекарственных препаратов не выявлено.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22453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291</TotalTime>
  <Words>886</Words>
  <Application>Microsoft Office PowerPoint</Application>
  <PresentationFormat>Широкоэкранный</PresentationFormat>
  <Paragraphs>53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 Индивидуальному предпринимателю было предписано: </vt:lpstr>
      <vt:lpstr>Итоги отбора образцов лекарственных препаратов за 2017 год</vt:lpstr>
      <vt:lpstr>В первом квартале 2018 года отобрано 18 образцов лекарственных препаратов. Отбор произведен в Государственном бюджетном учреждении здравоохранения Республики Мордовия «Инсарская районная больница», Государственном бюджетном учреждении здравоохранения Республики Мордовия «Республиканский противотуберкулезный диспансер»,  и в Государственном бюджетном учреждении  здравоохранения Республики Мордовия «Детская республиканская клиническая больница» недоброкачественных  и фальсифицированных лекарственных  препаратов по состоянию на сегодняшний  день не выявлено. </vt:lpstr>
      <vt:lpstr>В соответствии с приказом от 7 августа 2015 года №5539 проводятся мероприятия по выборочному контролю качества лекарственных средств для медицинского применения.  В 2017 году отобран 101 образец лекарственных препаратов  в рамках выборочного контроля по нормативной документации, 2 образца не  соответствуют  требованиям  нормативной  документации: -лекарственный препарат «Ацекардол, таблетки 50 мг №30» серии 1131114, не  соответствует  требованиям  нормативной  документации по  показателям  качества «Описание»,  - лекарственный препарат «Аммиак, раствор для наружного применения и ингаляций 10% 40 мл» серии 520616 не  соответствует  требованиям  нормативной  документации по  показателям  качества «Упаковка». </vt:lpstr>
      <vt:lpstr>В первом квартале 2018 года в рамках выборочного контроля по нормативной документации отобрано 5 образцов лекарственных средств, отбор проводился: - ПАО«Биохимик»  - аптеке ООО «Содействие Фарм»  недоброкачественных лекарственных препаратов по проведенным испытаниям - на сегодняшний день не выявлено.  </vt:lpstr>
      <vt:lpstr>Выборочный контроль качества лекарственных средств включает в себя: </vt:lpstr>
      <vt:lpstr>Сведения о наименованиях, сериях, партиях лекарственных средств, поступающих в гражданский оборот в Российской Федерации, их производителях и организациях, выпустивших лекарственные средства в гражданский оборот, размещаются Росздравнадзором на официальном сайте roszdravnadzor.ru в сети "Интернет" (далее - официальный сайт Росздравнадзора) с соблюдением ограничений, установленных законодательством о коммерческой и иной охраняемой законом тайне, и доступны для субъектов обращения лекарственных средств и населения. В случае предоставления сведений в электронном виде их дублирование на бумажном носителе не требуется. 10. Росздравнадзор осуществляет обработку сведений о сериях, партиях лекарственных средств, поступающих в гражданский оборот в Российской Федерации, с целью формирования плана выборочного контроля качества лекарственных средств. 11. План выборочного контроля качества лекарственных средств формируется Росздравнадзором в срок до первого января каждого календарного года и содержит перечень лекарственных средств, количество испытаний лекарственных средств на год.               </vt:lpstr>
      <vt:lpstr>При формировании плана выборочного контроля качества лекарственных средств Росздравнадзором учитывается следующая информация: 1) результаты государственного контроля (надзора) в сфере обращения лекарственных средств; 2) результаты выборочного контроля качества лекарственных средств за предыдущие периоды; 3) данные о выявлении недоброкачественных и фальсифицированных лекарственных средств; 4) сведения о качестве лекарственных средств, содержащиеся в обращениях и заявлениях граждан, юридических лиц, индивидуальных предпринимателей, информации от органов государственной власти, органов местного самоуправления, из средств массовой информации о фактах: а) возникновения угрозы причинения вреда жизни, здоровью граждан; б) причинения вреда жизни, здоровью граждан. План выборочного контроля качества лекарственных средств утверждается руководителем Росздравнадзора и публикуется на официальном сайте Росздравнадзора. 14. Выборочный контроль качества лекарственных средств осуществляется по заданиям Росздравнадзора, которые формируются в соответствии с планом выборочного контроля качества лекарственных средств, либо в связи поступлением информации об угрозе причинения вреда или причинении вреда жизни и здоровью граждан, и утверждаются руководителем (заместителями руководителя) Росздравнадзора. </vt:lpstr>
      <vt:lpstr>Задания Росздравнадзора на проведение выборочного контроля качества лекарственных средств в обязательном порядке должны содержать следующие сведения: </vt:lpstr>
      <vt:lpstr>Побочные действия и нежелательные реакции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Азрапкина</dc:creator>
  <cp:lastModifiedBy>Ирина Азрапкина</cp:lastModifiedBy>
  <cp:revision>30</cp:revision>
  <dcterms:created xsi:type="dcterms:W3CDTF">2018-05-10T12:44:51Z</dcterms:created>
  <dcterms:modified xsi:type="dcterms:W3CDTF">2018-05-14T06:16:03Z</dcterms:modified>
</cp:coreProperties>
</file>