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340" r:id="rId5"/>
    <p:sldId id="260" r:id="rId6"/>
    <p:sldId id="261" r:id="rId7"/>
    <p:sldId id="341" r:id="rId8"/>
    <p:sldId id="357" r:id="rId9"/>
    <p:sldId id="351" r:id="rId10"/>
    <p:sldId id="342" r:id="rId11"/>
    <p:sldId id="352" r:id="rId12"/>
    <p:sldId id="353" r:id="rId13"/>
    <p:sldId id="354" r:id="rId14"/>
    <p:sldId id="355" r:id="rId15"/>
    <p:sldId id="356" r:id="rId16"/>
    <p:sldId id="29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8D76E9-540F-4E84-BCC8-FDC40FB9DF86}">
          <p14:sldIdLst>
            <p14:sldId id="257"/>
            <p14:sldId id="258"/>
            <p14:sldId id="259"/>
            <p14:sldId id="340"/>
            <p14:sldId id="260"/>
            <p14:sldId id="261"/>
            <p14:sldId id="341"/>
            <p14:sldId id="357"/>
            <p14:sldId id="351"/>
            <p14:sldId id="342"/>
            <p14:sldId id="352"/>
            <p14:sldId id="353"/>
            <p14:sldId id="354"/>
            <p14:sldId id="355"/>
            <p14:sldId id="356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Плановые проверки</a:t>
            </a:r>
          </a:p>
        </c:rich>
      </c:tx>
      <c:layout>
        <c:manualLayout>
          <c:xMode val="edge"/>
          <c:yMode val="edge"/>
          <c:x val="0.15673027850685331"/>
          <c:y val="3.7613024175993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3 квартал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satMod val="105000"/>
                  <a:alpha val="48000"/>
                </a:scrgbClr>
              </a:outerShdw>
            </a:effectLst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C-4D6E-90D5-28D1B3E771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3 квартал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satMod val="105000"/>
                  <a:alpha val="48000"/>
                </a:sc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C-4D6E-90D5-28D1B3E771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3 квартал2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satMod val="105000"/>
                  <a:alpha val="48000"/>
                </a:sc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5C-4D6E-90D5-28D1B3E771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3 квартал2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satMod val="105000"/>
                  <a:alpha val="48000"/>
                </a:sc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5C-4D6E-90D5-28D1B3E77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2246296"/>
        <c:axId val="602245312"/>
        <c:axId val="0"/>
      </c:bar3DChart>
      <c:catAx>
        <c:axId val="60224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2245312"/>
        <c:crosses val="autoZero"/>
        <c:auto val="1"/>
        <c:lblAlgn val="ctr"/>
        <c:lblOffset val="100"/>
        <c:noMultiLvlLbl val="0"/>
      </c:catAx>
      <c:valAx>
        <c:axId val="60224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224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99336541265674E-2"/>
          <c:y val="0.93500487647960329"/>
          <c:w val="0.86000400991542725"/>
          <c:h val="5.9208504416397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885716550892515"/>
          <c:w val="0.92013888888888884"/>
          <c:h val="0.72168116321068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2018 г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24-4F5F-A83F-A188D1EA6F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24-4F5F-A83F-A188D1EA6F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BAB-4931-8E21-FB86B6B488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B24-4F5F-A83F-A188D1EA6F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Исполнение предписания</c:v>
                </c:pt>
                <c:pt idx="1">
                  <c:v>Обращения граждан</c:v>
                </c:pt>
                <c:pt idx="2">
                  <c:v>Поручения ФС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4-4F5F-A83F-A188D1EA6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285101267103517E-2"/>
          <c:y val="0.77810355031305523"/>
          <c:w val="0.97429797465792967"/>
          <c:h val="0.22189644968694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3 квартал 2017</a:t>
            </a:r>
            <a:r>
              <a:rPr lang="ru-RU" baseline="0" dirty="0"/>
              <a:t> г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139710166523427E-2"/>
          <c:y val="0.13277660922726681"/>
          <c:w val="0.96289051312855634"/>
          <c:h val="0.764391966599309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4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E1-4E6A-B257-F3413F404C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E1-4E6A-B257-F3413F404C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DE1-4E6A-B257-F3413F404C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DE1-4E6A-B257-F3413F404CD3}"/>
              </c:ext>
            </c:extLst>
          </c:dPt>
          <c:dLbls>
            <c:dLbl>
              <c:idx val="1"/>
              <c:layout>
                <c:manualLayout>
                  <c:x val="8.9794424345605403E-2"/>
                  <c:y val="6.32750488396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E1-4E6A-B257-F3413F404C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Исполнение предписания</c:v>
                </c:pt>
                <c:pt idx="1">
                  <c:v>Обращения граждан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5-40CB-A183-FD06D1A30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pct70">
              <a:fgClr>
                <a:schemeClr val="accent1"/>
              </a:fgClr>
              <a:bgClr>
                <a:schemeClr val="bg1"/>
              </a:bgClr>
            </a:pattFill>
          </c:spPr>
          <c:explosion val="42"/>
          <c:dPt>
            <c:idx val="0"/>
            <c:bubble3D val="0"/>
            <c:spPr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357-41A0-BBA0-F6998E44FF83}"/>
              </c:ext>
            </c:extLst>
          </c:dPt>
          <c:dPt>
            <c:idx val="1"/>
            <c:bubble3D val="0"/>
            <c:spPr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357-41A0-BBA0-F6998E44FF83}"/>
              </c:ext>
            </c:extLst>
          </c:dPt>
          <c:dPt>
            <c:idx val="2"/>
            <c:bubble3D val="0"/>
            <c:spPr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357-41A0-BBA0-F6998E44FF83}"/>
              </c:ext>
            </c:extLst>
          </c:dPt>
          <c:dPt>
            <c:idx val="3"/>
            <c:bubble3D val="0"/>
            <c:spPr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C357-41A0-BBA0-F6998E44FF83}"/>
              </c:ext>
            </c:extLst>
          </c:dPt>
          <c:dLbls>
            <c:dLbl>
              <c:idx val="0"/>
              <c:layout>
                <c:manualLayout>
                  <c:x val="6.4881379966020447E-2"/>
                  <c:y val="5.22683896245623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3803D2-30AC-4CA8-B6AD-DD090D0FB623}" type="CATEGORYNAME">
                      <a:rPr lang="ru-RU" sz="2000" smtClean="0"/>
                      <a:pPr>
                        <a:defRPr sz="2000"/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57-41A0-BBA0-F6998E44FF83}"/>
                </c:ext>
              </c:extLst>
            </c:dLbl>
            <c:dLbl>
              <c:idx val="1"/>
              <c:layout>
                <c:manualLayout>
                  <c:x val="-7.9123634104902984E-3"/>
                  <c:y val="-1.9256775124838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1D5D5D-8DF7-42C7-8E6D-F7A5F2AB6143}" type="CATEGORYNAME">
                      <a:rPr lang="ru-RU" sz="2000" smtClean="0"/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57-41A0-BBA0-F6998E44FF8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357-41A0-BBA0-F6998E44FF8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357-41A0-BBA0-F6998E44FF8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3 квартал 2017</c:v>
                </c:pt>
                <c:pt idx="1">
                  <c:v>3 квартал 2018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7-41A0-BBA0-F6998E44FF8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49012444863051"/>
          <c:y val="4.688553514144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31657273805242E-2"/>
          <c:y val="0.1513473514674302"/>
          <c:w val="0.86823205474950149"/>
          <c:h val="0.747909985683607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139-422D-8EAE-448F83B5AA13}"/>
              </c:ext>
            </c:extLst>
          </c:dPt>
          <c:dPt>
            <c:idx val="1"/>
            <c:bubble3D val="0"/>
            <c:explosion val="15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139-422D-8EAE-448F83B5AA13}"/>
              </c:ext>
            </c:extLst>
          </c:dPt>
          <c:dPt>
            <c:idx val="2"/>
            <c:bubble3D val="0"/>
            <c:explosion val="27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4139-422D-8EAE-448F83B5AA13}"/>
              </c:ext>
            </c:extLst>
          </c:dPt>
          <c:dPt>
            <c:idx val="3"/>
            <c:bubble3D val="0"/>
            <c:explosion val="3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4139-422D-8EAE-448F83B5AA13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39-422D-8EAE-448F83B5AA13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39-422D-8EAE-448F83B5AA13}"/>
                </c:ext>
              </c:extLst>
            </c:dLbl>
            <c:dLbl>
              <c:idx val="2"/>
              <c:layout>
                <c:manualLayout>
                  <c:x val="8.3854471338440442E-2"/>
                  <c:y val="6.171281714785651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6402906325487"/>
                      <c:h val="4.85834062408865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139-422D-8EAE-448F83B5AA13}"/>
                </c:ext>
              </c:extLst>
            </c:dLbl>
            <c:dLbl>
              <c:idx val="3"/>
              <c:layout>
                <c:manualLayout>
                  <c:x val="4.071528623547041E-2"/>
                  <c:y val="4.4060659084281098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39-422D-8EAE-448F83B5AA1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ст.6.21</c:v>
                </c:pt>
                <c:pt idx="1">
                  <c:v>ч.3 ст.19.20</c:v>
                </c:pt>
                <c:pt idx="2">
                  <c:v>ч.21 ст.19.5</c:v>
                </c:pt>
                <c:pt idx="3">
                  <c:v>ст. 11.32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0.437</c:v>
                </c:pt>
                <c:pt idx="1">
                  <c:v>0.437</c:v>
                </c:pt>
                <c:pt idx="2">
                  <c:v>6.25E-2</c:v>
                </c:pt>
                <c:pt idx="3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9-422D-8EAE-448F83B5AA1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57278740978444"/>
          <c:y val="0.73148075240594923"/>
          <c:w val="0.31651150435589814"/>
          <c:h val="0.2682513852435112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226578300283426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114164280791097E-2"/>
          <c:y val="9.6708027595621748E-2"/>
          <c:w val="0.75855220887793795"/>
          <c:h val="0.880588154034925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2BD-4FFA-BF02-C362AE7A61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2BD-4FFA-BF02-C362AE7A61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2BD-4FFA-BF02-C362AE7A61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2BD-4FFA-BF02-C362AE7A618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1"/>
                <c:pt idx="0">
                  <c:v>ч.21 ст. 19.5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8-4702-8522-5922CAD420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0.60243</cdr:x>
      <cdr:y>0.04247</cdr:y>
    </cdr:from>
    <cdr:to>
      <cdr:x>0.9401</cdr:x>
      <cdr:y>0.1429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38CDC9B-0539-4C75-937C-D9580A93D838}"/>
            </a:ext>
          </a:extLst>
        </cdr:cNvPr>
        <cdr:cNvSpPr txBox="1"/>
      </cdr:nvSpPr>
      <cdr:spPr>
        <a:xfrm xmlns:a="http://schemas.openxmlformats.org/drawingml/2006/main">
          <a:off x="6610350" y="228599"/>
          <a:ext cx="3705225" cy="540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128" b="1" kern="1200" dirty="0">
              <a:solidFill>
                <a:srgbClr val="04617B"/>
              </a:solidFill>
            </a:rPr>
            <a:t>Внеплановые</a:t>
          </a:r>
          <a:r>
            <a:rPr lang="ru-RU" sz="1100" dirty="0"/>
            <a:t> </a:t>
          </a:r>
          <a:r>
            <a:rPr lang="ru-RU" sz="2128" b="1" kern="1200" dirty="0">
              <a:solidFill>
                <a:srgbClr val="04617B"/>
              </a:solidFill>
            </a:rPr>
            <a:t>проверки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0.00766</cdr:x>
      <cdr:y>0.00741</cdr:y>
    </cdr:from>
    <cdr:to>
      <cdr:x>0.24258</cdr:x>
      <cdr:y>0.14375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43ABDF3B-9309-4FCB-814A-DE4818C69BD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800" y="50800"/>
          <a:ext cx="1557338" cy="935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D725-E749-450E-8E19-8925240BB497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3BB1-7B07-4693-B3FE-C291F126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8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B768E344-0565-41BD-9940-CC0D487D5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93963" y="554038"/>
            <a:ext cx="4918075" cy="27670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49DAD07E-24BF-4740-AB50-A587D78B1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4A111C85-28EB-4861-964B-F8CA1AD45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DF2377-59C5-45D1-890C-5D2CFD10157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A068683A-B007-424F-86C6-68C8710465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93963" y="554038"/>
            <a:ext cx="4918075" cy="27670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67B330F9-8C54-41E1-9AE3-3CD5D6AB7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3D5435CC-641C-40FE-8945-5EE4E2702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E937CE6-31E5-44A7-A308-02AFD4D4E10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F7543E6-EDD0-427D-AF28-938C27D1D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1238250"/>
            <a:ext cx="5945188" cy="3344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622FAB53-AA08-4E94-BD50-B839133F6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2E5B7509-55DD-40D4-801A-E587A399E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F533F35C-60AE-4E20-A305-5467194CF930}" type="slidenum">
              <a:rPr lang="en-US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0CE927AC-FAC3-4F4B-B45F-0739E0D08F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93963" y="554038"/>
            <a:ext cx="4918075" cy="27670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FE62B6A1-B44E-42A3-8D03-31E50FCC50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id="{846FAC3C-AA87-48BE-9F5E-B0B86F88F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ADB73701-D6EB-4935-9694-AC45AE8FF883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>
            <a:extLst>
              <a:ext uri="{FF2B5EF4-FFF2-40B4-BE49-F238E27FC236}">
                <a16:creationId xmlns:a16="http://schemas.microsoft.com/office/drawing/2014/main" id="{814589F0-209C-4807-B2B7-F9EEE01B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27AFC8E-8E3D-4C7F-92AD-C4A5DA4C1683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18">
            <a:extLst>
              <a:ext uri="{FF2B5EF4-FFF2-40B4-BE49-F238E27FC236}">
                <a16:creationId xmlns:a16="http://schemas.microsoft.com/office/drawing/2014/main" id="{075F7065-CFD6-40EC-B03F-5863B8D7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6" name="Номер слайда 26">
            <a:extLst>
              <a:ext uri="{FF2B5EF4-FFF2-40B4-BE49-F238E27FC236}">
                <a16:creationId xmlns:a16="http://schemas.microsoft.com/office/drawing/2014/main" id="{4E76E748-DA8C-44DD-A387-071E2770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CA7BC12-C86A-4770-A8FB-632E208DF6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7904453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63EFD8CF-86F4-4F69-ABC7-47882A0B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0DFB-9996-4E38-914E-DA0A02ADB879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FF51515D-3694-4CE6-A30A-889BD245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1AA7E151-4D31-4DC5-8C29-8849BCA6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BA77-3DB0-44E6-8B3E-CEBC166E22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464724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63750BED-E5BC-4650-94B0-8D44A319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9305-E636-48D2-99AA-0ED495B454BE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87A71FE7-96D2-48F7-B1D4-EEBA3CD8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5E90FBC3-8791-4C6F-9C4B-E882D46C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06C5-E350-4696-B787-90130A986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782020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gradFill rotWithShape="0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79524" y="1733550"/>
            <a:ext cx="5428568" cy="1695450"/>
          </a:xfrm>
        </p:spPr>
        <p:txBody>
          <a:bodyPr lIns="0" tIns="0" rIns="0" bIns="0" anchor="b">
            <a:normAutofit/>
          </a:bodyPr>
          <a:lstStyle>
            <a:lvl1pPr algn="l">
              <a:defRPr sz="3000" b="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679524" y="3637280"/>
            <a:ext cx="5428568" cy="680720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71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5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8" indent="0" algn="ctr">
              <a:buNone/>
              <a:defRPr sz="1600"/>
            </a:lvl7pPr>
            <a:lvl8pPr marL="3200199" indent="0" algn="ctr">
              <a:buNone/>
              <a:defRPr sz="1600"/>
            </a:lvl8pPr>
            <a:lvl9pPr marL="365737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64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689E625F-D85E-40B3-819B-BA3B8EE6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EF63-4798-40AA-87BF-12F460639ECB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B5A5DAD3-9490-4C2C-B511-F4A98535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4280049C-CB1C-4185-A847-954A22E6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043A-015F-42B3-9A6C-C18356A238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648574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71C12-2C85-4360-85FA-B5D1040D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2C0F675-4389-4EAA-8DAB-E434C5BE84FF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DD11C-17DC-4E5C-9B29-120981C1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35B43-69EA-4166-8B8D-7C61E3D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C7736A7-54A5-48DE-AEED-F4858B1BE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19345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8727DA8C-35F1-465B-8DC7-A7468539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CC2-DE00-4037-83F5-0ABA563C5D5A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72D78477-B484-4977-BB36-040243B6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E2D5D0B9-B2BD-48BE-8E4D-2C7C8741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C466-209B-44E8-A21D-87DE1993FC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578771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3F516C96-A9F2-4C17-9D01-02CB6AA4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2C27-3B53-4A46-B65F-9CB9387B07B0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C81CB353-FD1D-4B1A-A30E-0BC2A9FA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7F10FFED-3C7D-41A7-AB67-4ECE443A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26E9-4460-45A4-8788-4B0390335C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081269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3ABD2910-70BA-4990-AF07-FCACAD96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9A5B-5B4D-4307-BAE4-F017FBCD9B5B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ACA03163-8C6C-4310-92CB-B9F36A55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747EC6C1-6036-4864-BD58-9008E92B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8E59-73A2-4DAA-8BD3-322135CB17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991135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71C8E3C5-E87B-4F76-BA4D-179B30D1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018E5-1130-4907-AE5E-00E5F2B06A65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9D71B09F-ED2D-46C4-A5BF-BEFA5BA9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5A75D5BA-7971-4EA8-886C-BE490900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6CF0-9075-45D2-A3EB-F0238BC40E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9432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F0B2B112-B27F-40E4-8044-0A673171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915A-E33B-40D1-AA21-6B8F34E16991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7DC9504D-1A3B-436F-9A6D-D18AA9B6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F3AF3026-C5D1-4F2C-B340-2C18AF63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E246-0955-4ECC-9131-BF0E0947E9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190141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>
            <a:extLst>
              <a:ext uri="{FF2B5EF4-FFF2-40B4-BE49-F238E27FC236}">
                <a16:creationId xmlns:a16="http://schemas.microsoft.com/office/drawing/2014/main" id="{9D207C99-27A6-4F42-9277-E5046019D4D7}"/>
              </a:ext>
            </a:extLst>
          </p:cNvPr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A0B6189C-6AC4-4291-A391-82E62718614B}"/>
              </a:ext>
            </a:extLst>
          </p:cNvPr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id="{B8EA6FD1-8589-43E6-84A2-54C45EC5B6AA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id="{E2265EFD-E231-4F6A-B397-9B8B6AB85E41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F4949FC1-0860-4F29-B101-5EB86ACE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8E6C-DC40-43B6-8130-D662D2CD5D2E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1226B0C4-63BF-4E72-8D27-2ACD3874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E4E77D4F-833E-41EE-A83B-A16E1ED2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C7E6A-8ACE-4AFB-B500-98ABDCDAB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7312028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50F486B5-71DA-4D45-9543-B302D39E611C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5A824F6E-93E7-4C92-9776-3DE3AEF27E59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8" name="Заголовок 8">
            <a:extLst>
              <a:ext uri="{FF2B5EF4-FFF2-40B4-BE49-F238E27FC236}">
                <a16:creationId xmlns:a16="http://schemas.microsoft.com/office/drawing/2014/main" id="{5B598E71-17F9-4668-B4E7-CB69430ECF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>
            <a:extLst>
              <a:ext uri="{FF2B5EF4-FFF2-40B4-BE49-F238E27FC236}">
                <a16:creationId xmlns:a16="http://schemas.microsoft.com/office/drawing/2014/main" id="{E782E7F5-181C-40FE-BD1A-1C33BCC99B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8F40C058-FC09-4936-A226-AA3EABE1C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275A5248-8950-4AA6-94FF-348C3FAC2025}" type="datetime1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B8C4A96A-5DF7-4A34-A19C-FF687308F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Жилкина Ю.А. Росздравнадзор</a:t>
            </a:r>
            <a:endParaRPr lang="ru-RU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7574CB5E-2D69-4826-9886-79C4FB29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2527DD6E-3073-40E0-A3F0-7CF1CAE5A6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>
            <a:extLst>
              <a:ext uri="{FF2B5EF4-FFF2-40B4-BE49-F238E27FC236}">
                <a16:creationId xmlns:a16="http://schemas.microsoft.com/office/drawing/2014/main" id="{5CC6ED3D-5E6B-4DBB-83A2-4F7270F14811}"/>
              </a:ext>
            </a:extLst>
          </p:cNvPr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D2FDCA7A-A2A2-4EB1-A6D5-8BE0163F6FF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5AAE8AF-AAFC-460C-8E55-FADC21DB1FF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59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ngimg.com/download/38188" TargetMode="External"/><Relationship Id="rId7" Type="http://schemas.openxmlformats.org/officeDocument/2006/relationships/hyperlink" Target="http://scienceroll.com/2013/08/07/20-potential-technological-advances-in-the-future-of-medicine-part-i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://cute-pictures.blogspot.com/2011/08/75-free-stock-images-3d-human-character.html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uevesalud.cl/kinesiologia-traumatologica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9C9C82-4316-4A3B-B99D-82334F1CAA76}"/>
              </a:ext>
            </a:extLst>
          </p:cNvPr>
          <p:cNvSpPr txBox="1"/>
          <p:nvPr/>
        </p:nvSpPr>
        <p:spPr>
          <a:xfrm>
            <a:off x="1557338" y="261938"/>
            <a:ext cx="101504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Территориальный орган Росздравнадзора по Республике Мордовия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4339" name="Рисунок 1">
            <a:extLst>
              <a:ext uri="{FF2B5EF4-FFF2-40B4-BE49-F238E27FC236}">
                <a16:creationId xmlns:a16="http://schemas.microsoft.com/office/drawing/2014/main" id="{871C0957-48F4-4424-94DE-738944102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0929271-0DB1-440B-9856-FE17B4159251}"/>
              </a:ext>
            </a:extLst>
          </p:cNvPr>
          <p:cNvSpPr txBox="1">
            <a:spLocks/>
          </p:cNvSpPr>
          <p:nvPr/>
        </p:nvSpPr>
        <p:spPr>
          <a:xfrm>
            <a:off x="540913" y="1596980"/>
            <a:ext cx="11166405" cy="4331872"/>
          </a:xfrm>
          <a:prstGeom prst="rect">
            <a:avLst/>
          </a:prstGeom>
          <a:gradFill>
            <a:gsLst>
              <a:gs pos="1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130000" r="50000" b="-30000"/>
            </a:path>
          </a:gradFill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18288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+mj-ea"/>
                <a:cs typeface="+mj-cs"/>
              </a:rPr>
              <a:t>Анализ правоприменительной практики ТО Росздравнадзора по РМ за </a:t>
            </a:r>
            <a:r>
              <a:rPr 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III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+mj-ea"/>
                <a:cs typeface="+mj-cs"/>
              </a:rPr>
              <a:t> квартал 2018года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+mj-ea"/>
                <a:cs typeface="+mj-cs"/>
              </a:rPr>
              <a:t>Отдел организации контроля в сфере предоставления медицинских услуг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Саранск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9C207-3CF3-4E70-907F-E6F0AADA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24455"/>
          </a:xfrm>
        </p:spPr>
        <p:txBody>
          <a:bodyPr/>
          <a:lstStyle/>
          <a:p>
            <a:pPr algn="ctr"/>
            <a:r>
              <a:rPr lang="ru-RU" dirty="0"/>
              <a:t>Количество протоколов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EF5B81-5414-44D5-AD52-9D4E3B07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043A-015F-42B3-9A6C-C18356A238B0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355E3FAC-6691-4489-95BE-9F5531802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824354"/>
              </p:ext>
            </p:extLst>
          </p:nvPr>
        </p:nvGraphicFramePr>
        <p:xfrm>
          <a:off x="2059618" y="1935163"/>
          <a:ext cx="8025415" cy="461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C35C0A40-8DD4-4A37-9F93-18955A701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918833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B1BAF-8133-4DAC-892F-BFC2C5CF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" dirty="0"/>
              <a:t>.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DDBAAB1-0655-4019-A982-EB3AAD517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507863"/>
              </p:ext>
            </p:extLst>
          </p:nvPr>
        </p:nvGraphicFramePr>
        <p:xfrm>
          <a:off x="0" y="0"/>
          <a:ext cx="662940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BBC493-FE64-4CFE-8D5F-DA357D95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043A-015F-42B3-9A6C-C18356A238B0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C422846-2F5A-4AB8-89F4-BBAFA5989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262869"/>
              </p:ext>
            </p:extLst>
          </p:nvPr>
        </p:nvGraphicFramePr>
        <p:xfrm>
          <a:off x="6629402" y="0"/>
          <a:ext cx="556259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063186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9013-7145-4283-ACA7-F776816C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" dirty="0"/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5210E19-59FD-4A59-AE51-F7E50796D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E7838D-F4FE-467D-8A0D-468951DC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043A-015F-42B3-9A6C-C18356A238B0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DC08A51F-1DC4-4318-A808-43D44819B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22842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3E855-1C06-4257-AA5C-978B0826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" dirty="0"/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8009AC6-62E2-40E3-A55B-D766C72A8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0E10F5-1124-445C-A9D8-201E67B2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043A-015F-42B3-9A6C-C18356A238B0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A7F6BCB6-8AE8-473F-9014-322BF1401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308277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5A31D-E5E8-4FB5-8B37-8354D531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" dirty="0"/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0AB93B2-7C84-471B-BD4F-05534AD46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25F3FC-022D-488B-A5D1-FE4ABA11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043A-015F-42B3-9A6C-C18356A238B0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CCFA7E13-F174-4AEC-993D-9DB2353CD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918155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D6EE8-D1EE-4BE7-9FC5-9A8A7365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988596"/>
            <a:ext cx="10972800" cy="39191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FF0000"/>
                </a:solidFill>
              </a:rPr>
              <a:t>Приказ Министерства здравоохранения РФ от 14 сентября 2012 г. N 175н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"Об утверждении Порядка осуществления мониторинга безопасности медицинских изделий"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5D3E1-912A-4BCA-93D2-79848B66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1384917"/>
            <a:ext cx="12094346" cy="4891596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20 июня 2012 г. N 12н"Об утверждении Порядка сообщения субъектами обращения медицинских изделий обо всех случаях выявления побочных действий, не указанных в инструкции по применению или руководстве по эксплуатации медицинского изделия, о нежелательных реакциях при его применении, об особенностях взаимодействия медицинских изделий между собой, о фактах и об обстоятельствах, создающих угрозу жизни и здоровью граждан и медицинских работников при применении и эксплуатации медицинских изделий"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Сообщение направляется в письменной форме или в электронной форме через официальный сайт Федеральной службы по надзору в сфере здравоохранения в информационно-телекоммуникационной сети "Интернет", а также через федеральную государственную информационную систему "Единый портал государственных и муниципальных услуг (функций)".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Сообщение должно содержать следующую информацию: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сведения о субъекте обращения медицинских изделий: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полное наименование и организационно-правовая форма, адрес местонахождения - для юридических лиц;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фамилия, имя и отчество (последнее - при наличии), адрес местожительства - для физических лиц, в том числе индивидуальных предпринимателей;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номер контактного телефона;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адрес электронной почты (при наличии);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наименование медицинского изделия, в отношении которого выявлены побочные действия, не указанные в инструкции по применению или руководстве по эксплуатации, нежелательные реакции при его применении, особенности взаимодействия с другими медицинскими изделиями, факты и обстоятельства, создающие угрозу жизни и здоровью граждан и медицинских работников при применении и эксплуатации, с указанием заводского номера;3) наименование производителя медицинского изделия;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описание побочных действий медицинского изделия (в случае, если имеются такие сведения), не указанных в инструкции по применению или руководстве по эксплуатации, нежелательных реакций при его применении, особенностей взаимодействия медицинских изделий между собой, фактов и обстоятельств, создающих угрозу жизни и здоровью граждан и медицинских работников при применении и эксплуатации медицинских изделий.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Письменное сообщение, представляемое юридическим лицом, подписывается руководителем юридического лица или уполномоченным представителем юридического лица и заверяется печатью юридического лица.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сообщение, представляемое физическим лицом, в том числе индивидуальным предпринимателем, заверяется его подписью.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B8D083-253F-4D98-8DA7-18CB8795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,</a:t>
            </a: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CA4FBFED-9DA6-4ADA-8BCA-927A6B558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69608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A5F147-6AAD-4EC7-A6A9-CF19D35FFBEE}"/>
              </a:ext>
            </a:extLst>
          </p:cNvPr>
          <p:cNvSpPr txBox="1"/>
          <p:nvPr/>
        </p:nvSpPr>
        <p:spPr>
          <a:xfrm>
            <a:off x="1557338" y="261938"/>
            <a:ext cx="101504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Территориальный орган Росздравнадзора по Республике Мордовия 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2771" name="Рисунок 1">
            <a:extLst>
              <a:ext uri="{FF2B5EF4-FFF2-40B4-BE49-F238E27FC236}">
                <a16:creationId xmlns:a16="http://schemas.microsoft.com/office/drawing/2014/main" id="{43ABDF3B-9309-4FCB-814A-DE4818C69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F27856-2B2A-4219-9D68-7F7CA4A37F05}"/>
              </a:ext>
            </a:extLst>
          </p:cNvPr>
          <p:cNvSpPr/>
          <p:nvPr/>
        </p:nvSpPr>
        <p:spPr>
          <a:xfrm>
            <a:off x="2179638" y="5224463"/>
            <a:ext cx="81819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2773" name="Рисунок 2">
            <a:extLst>
              <a:ext uri="{FF2B5EF4-FFF2-40B4-BE49-F238E27FC236}">
                <a16:creationId xmlns:a16="http://schemas.microsoft.com/office/drawing/2014/main" id="{AB527E1D-C6DA-4140-9A7E-07AA2267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482725"/>
            <a:ext cx="6689725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909F855-4415-4E07-AD9F-D3B62A6899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814397"/>
              </p:ext>
            </p:extLst>
          </p:nvPr>
        </p:nvGraphicFramePr>
        <p:xfrm>
          <a:off x="981075" y="973932"/>
          <a:ext cx="10972800" cy="538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F40270-E1F4-4844-8AE8-67329258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043A-015F-42B3-9A6C-C18356A238B0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CC21AA02-3952-41CF-8BAC-1984DE220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66030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15607-4F86-491E-9623-3D2FD009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76300"/>
          </a:xfrm>
        </p:spPr>
        <p:txBody>
          <a:bodyPr/>
          <a:lstStyle/>
          <a:p>
            <a:pPr algn="ctr"/>
            <a:r>
              <a:rPr lang="ru-RU" dirty="0"/>
              <a:t>Внеплановые проверки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C2CCA99-A015-4194-BADF-57A6002BC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851686"/>
              </p:ext>
            </p:extLst>
          </p:nvPr>
        </p:nvGraphicFramePr>
        <p:xfrm>
          <a:off x="1028699" y="2076448"/>
          <a:ext cx="4200525" cy="464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1F9274-6BAD-4109-AA05-759637C9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043A-015F-42B3-9A6C-C18356A238B0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744470A-9F4B-41E2-8479-3CBCD59AE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512558"/>
              </p:ext>
            </p:extLst>
          </p:nvPr>
        </p:nvGraphicFramePr>
        <p:xfrm>
          <a:off x="5229224" y="2002428"/>
          <a:ext cx="6791417" cy="435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02C2CAB8-D668-4E67-B68C-DD6F82789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798571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>
            <a:extLst>
              <a:ext uri="{FF2B5EF4-FFF2-40B4-BE49-F238E27FC236}">
                <a16:creationId xmlns:a16="http://schemas.microsoft.com/office/drawing/2014/main" id="{0013EC91-85FE-490C-89BB-653406DC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227013"/>
            <a:ext cx="1015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/>
            <a:endParaRPr lang="ru-RU" altLang="ru-RU" b="1"/>
          </a:p>
        </p:txBody>
      </p:sp>
      <p:sp>
        <p:nvSpPr>
          <p:cNvPr id="27651" name="Прямоугольник 8">
            <a:extLst>
              <a:ext uri="{FF2B5EF4-FFF2-40B4-BE49-F238E27FC236}">
                <a16:creationId xmlns:a16="http://schemas.microsoft.com/office/drawing/2014/main" id="{4BCF7753-BBAA-4E63-9DE9-7E75CD91A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5381625"/>
            <a:ext cx="7404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/>
            <a:endParaRPr lang="ru-RU" altLang="ru-RU" b="1"/>
          </a:p>
        </p:txBody>
      </p:sp>
      <p:pic>
        <p:nvPicPr>
          <p:cNvPr id="27652" name="Рисунок 1">
            <a:extLst>
              <a:ext uri="{FF2B5EF4-FFF2-40B4-BE49-F238E27FC236}">
                <a16:creationId xmlns:a16="http://schemas.microsoft.com/office/drawing/2014/main" id="{B980C5B1-F7F1-4648-8BC0-363F0A69D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Заголовок 2">
            <a:extLst>
              <a:ext uri="{FF2B5EF4-FFF2-40B4-BE49-F238E27FC236}">
                <a16:creationId xmlns:a16="http://schemas.microsoft.com/office/drawing/2014/main" id="{8C4D6DAA-B2E6-4D1A-B934-72C3492C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5" y="0"/>
            <a:ext cx="10283825" cy="935038"/>
          </a:xfrm>
        </p:spPr>
        <p:txBody>
          <a:bodyPr/>
          <a:lstStyle/>
          <a:p>
            <a:pPr algn="ctr" eaLnBrk="1" hangingPunct="1"/>
            <a:r>
              <a:rPr lang="ru-RU" altLang="ru-RU" sz="28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ru-RU" sz="28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Номер слайда 7">
            <a:extLst>
              <a:ext uri="{FF2B5EF4-FFF2-40B4-BE49-F238E27FC236}">
                <a16:creationId xmlns:a16="http://schemas.microsoft.com/office/drawing/2014/main" id="{E81C7D3B-CE19-4547-AAA2-41719027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324E2AB1-FAC1-41A6-BFB6-0AD4FEE5D9A1}" type="slidenum">
              <a:rPr lang="ru-RU" altLang="ru-RU" sz="2000" smtClean="0">
                <a:solidFill>
                  <a:srgbClr val="045C75"/>
                </a:solidFill>
              </a:rPr>
              <a:pPr/>
              <a:t>4</a:t>
            </a:fld>
            <a:endParaRPr lang="ru-RU" altLang="ru-RU" sz="2000">
              <a:solidFill>
                <a:srgbClr val="045C75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6F8E1F-7CE2-41D6-A0FD-4CD4E382F653}"/>
              </a:ext>
            </a:extLst>
          </p:cNvPr>
          <p:cNvSpPr/>
          <p:nvPr/>
        </p:nvSpPr>
        <p:spPr>
          <a:xfrm>
            <a:off x="86627" y="1106487"/>
            <a:ext cx="11922180" cy="30805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При наличии вступившего в законную силу в течение 2 лет, предшествующих дате принятия решения об отнесении объекта государственного контроля к определенной категории риска, </a:t>
            </a:r>
            <a:r>
              <a:rPr lang="ru-RU" sz="2400" dirty="0">
                <a:solidFill>
                  <a:srgbClr val="FF0000"/>
                </a:solidFill>
              </a:rPr>
              <a:t>постановления</a:t>
            </a:r>
            <a:r>
              <a:rPr lang="ru-RU" sz="2400" dirty="0"/>
              <a:t> о привлечении к административной ответственности с назначением административного наказания в виде </a:t>
            </a:r>
            <a:r>
              <a:rPr lang="ru-RU" sz="2400" dirty="0">
                <a:solidFill>
                  <a:srgbClr val="FF0000"/>
                </a:solidFill>
              </a:rPr>
              <a:t>административного штрафа </a:t>
            </a:r>
            <a:r>
              <a:rPr lang="ru-RU" sz="2400" dirty="0"/>
              <a:t>юридическому лицу, его должностным лицам, индивидуальному предпринимателю за совершение административного правонарушения, предусмотренного </a:t>
            </a:r>
            <a:r>
              <a:rPr lang="ru-RU" sz="2400" dirty="0">
                <a:solidFill>
                  <a:srgbClr val="FF0000"/>
                </a:solidFill>
              </a:rPr>
              <a:t>частью 21 статьи 19.5 </a:t>
            </a:r>
            <a:r>
              <a:rPr lang="ru-RU" sz="2400" dirty="0"/>
              <a:t>Кодекса Российской Федерации об административных правонарушения</a:t>
            </a:r>
            <a:endParaRPr lang="ru-RU" sz="2400" b="1" dirty="0"/>
          </a:p>
        </p:txBody>
      </p:sp>
      <p:sp>
        <p:nvSpPr>
          <p:cNvPr id="27658" name="TextBox 2">
            <a:extLst>
              <a:ext uri="{FF2B5EF4-FFF2-40B4-BE49-F238E27FC236}">
                <a16:creationId xmlns:a16="http://schemas.microsoft.com/office/drawing/2014/main" id="{AD3B84F7-E5D9-422B-BC4D-3D604559D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572000"/>
            <a:ext cx="77374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ru-RU" altLang="ru-RU"/>
              <a:t>Высокий            чрезвычайно высокий</a:t>
            </a:r>
          </a:p>
          <a:p>
            <a:r>
              <a:rPr lang="ru-RU" altLang="ru-RU"/>
              <a:t>                                Значительный           высокий</a:t>
            </a:r>
          </a:p>
          <a:p>
            <a:r>
              <a:rPr lang="ru-RU" altLang="ru-RU"/>
              <a:t>                                Средний           значительный</a:t>
            </a:r>
          </a:p>
          <a:p>
            <a:r>
              <a:rPr lang="ru-RU" altLang="ru-RU"/>
              <a:t>                                Умеренный          средний</a:t>
            </a:r>
          </a:p>
          <a:p>
            <a:r>
              <a:rPr lang="ru-RU" altLang="ru-RU"/>
              <a:t>                                Низкий           умеренный</a:t>
            </a:r>
          </a:p>
          <a:p>
            <a:pPr algn="ctr"/>
            <a:endParaRPr lang="ru-RU" altLang="ru-RU"/>
          </a:p>
        </p:txBody>
      </p:sp>
      <p:sp>
        <p:nvSpPr>
          <p:cNvPr id="27659" name="Стрелка: влево-вправо 3">
            <a:extLst>
              <a:ext uri="{FF2B5EF4-FFF2-40B4-BE49-F238E27FC236}">
                <a16:creationId xmlns:a16="http://schemas.microsoft.com/office/drawing/2014/main" id="{A0B57166-6656-44F1-905D-C37949B6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4695825"/>
            <a:ext cx="396875" cy="146050"/>
          </a:xfrm>
          <a:prstGeom prst="leftRightArrow">
            <a:avLst>
              <a:gd name="adj1" fmla="val 50000"/>
              <a:gd name="adj2" fmla="val 4965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7660" name="Стрелка: влево-вправо 6">
            <a:extLst>
              <a:ext uri="{FF2B5EF4-FFF2-40B4-BE49-F238E27FC236}">
                <a16:creationId xmlns:a16="http://schemas.microsoft.com/office/drawing/2014/main" id="{49790F59-B15C-4402-A94B-ED87543E8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4494213"/>
            <a:ext cx="917575" cy="733425"/>
          </a:xfrm>
          <a:prstGeom prst="leftRightArrow">
            <a:avLst>
              <a:gd name="adj1" fmla="val 50000"/>
              <a:gd name="adj2" fmla="val 500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ru-RU" altLang="ru-RU">
              <a:solidFill>
                <a:srgbClr val="92D050"/>
              </a:solidFill>
            </a:endParaRPr>
          </a:p>
        </p:txBody>
      </p:sp>
      <p:sp>
        <p:nvSpPr>
          <p:cNvPr id="27661" name="Стрелка: влево-вправо 7">
            <a:extLst>
              <a:ext uri="{FF2B5EF4-FFF2-40B4-BE49-F238E27FC236}">
                <a16:creationId xmlns:a16="http://schemas.microsoft.com/office/drawing/2014/main" id="{9B4EE438-3215-4818-B3D5-5052776BD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4689475"/>
            <a:ext cx="395287" cy="152400"/>
          </a:xfrm>
          <a:prstGeom prst="leftRightArrow">
            <a:avLst>
              <a:gd name="adj1" fmla="val 50000"/>
              <a:gd name="adj2" fmla="val 498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7662" name="Стрелка: влево-вправо 17">
            <a:extLst>
              <a:ext uri="{FF2B5EF4-FFF2-40B4-BE49-F238E27FC236}">
                <a16:creationId xmlns:a16="http://schemas.microsoft.com/office/drawing/2014/main" id="{34D62B38-7B10-4486-9E8D-ED72EF38A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4948238"/>
            <a:ext cx="396875" cy="152400"/>
          </a:xfrm>
          <a:prstGeom prst="leftRightArrow">
            <a:avLst>
              <a:gd name="adj1" fmla="val 50000"/>
              <a:gd name="adj2" fmla="val 500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7663" name="Стрелка: влево-вправо 18">
            <a:extLst>
              <a:ext uri="{FF2B5EF4-FFF2-40B4-BE49-F238E27FC236}">
                <a16:creationId xmlns:a16="http://schemas.microsoft.com/office/drawing/2014/main" id="{1D09387C-F471-46E2-B519-BA0DED82A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5218113"/>
            <a:ext cx="396875" cy="152400"/>
          </a:xfrm>
          <a:prstGeom prst="leftRightArrow">
            <a:avLst>
              <a:gd name="adj1" fmla="val 50000"/>
              <a:gd name="adj2" fmla="val 500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7664" name="Стрелка: влево-вправо 19">
            <a:extLst>
              <a:ext uri="{FF2B5EF4-FFF2-40B4-BE49-F238E27FC236}">
                <a16:creationId xmlns:a16="http://schemas.microsoft.com/office/drawing/2014/main" id="{0EC181CB-799C-4FCD-989A-DA39B7BA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5503863"/>
            <a:ext cx="396875" cy="152400"/>
          </a:xfrm>
          <a:prstGeom prst="leftRightArrow">
            <a:avLst>
              <a:gd name="adj1" fmla="val 50000"/>
              <a:gd name="adj2" fmla="val 500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7665" name="Стрелка: влево-вправо 20">
            <a:extLst>
              <a:ext uri="{FF2B5EF4-FFF2-40B4-BE49-F238E27FC236}">
                <a16:creationId xmlns:a16="http://schemas.microsoft.com/office/drawing/2014/main" id="{6B64BB2D-1440-4E03-92E4-FCF049DD1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795963"/>
            <a:ext cx="396875" cy="152400"/>
          </a:xfrm>
          <a:prstGeom prst="leftRightArrow">
            <a:avLst>
              <a:gd name="adj1" fmla="val 50000"/>
              <a:gd name="adj2" fmla="val 500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F1051-0689-475F-B899-062CF6CC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" dirty="0"/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BA5898-E30B-445D-ABF2-0BFCAB9B4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10" y="704850"/>
            <a:ext cx="5681709" cy="585926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E67882-CE44-49F5-BABB-6A6F536B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043A-015F-42B3-9A6C-C18356A238B0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D55697-414B-400C-B219-3FF115F99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63" y="704850"/>
            <a:ext cx="4487321" cy="5859262"/>
          </a:xfrm>
          <a:prstGeom prst="rect">
            <a:avLst/>
          </a:prstGeom>
        </p:spPr>
      </p:pic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5F42E869-4D87-4874-8606-63CA8689F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69291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6FF2F-E5FA-4ABD-BA65-C94BBCF8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8AE8C-0CF5-4742-9414-AF9DE2C7A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39" y="3459178"/>
            <a:ext cx="10675220" cy="439960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Пациент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411232-A058-4369-96D1-51887CC9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043A-015F-42B3-9A6C-C18356A238B0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C3850A6-BD92-4209-BACD-E7FB5E38BCB4}"/>
              </a:ext>
            </a:extLst>
          </p:cNvPr>
          <p:cNvSpPr/>
          <p:nvPr/>
        </p:nvSpPr>
        <p:spPr>
          <a:xfrm>
            <a:off x="2290439" y="1999068"/>
            <a:ext cx="1819922" cy="733663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ru-RU" sz="18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5413655-3F18-45FD-B2EA-193E246CD32C}"/>
              </a:ext>
            </a:extLst>
          </p:cNvPr>
          <p:cNvSpPr/>
          <p:nvPr/>
        </p:nvSpPr>
        <p:spPr>
          <a:xfrm>
            <a:off x="2451625" y="3429000"/>
            <a:ext cx="1100830" cy="6482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/>
            <a:endParaRPr lang="ru-RU" sz="1800" b="0" i="0" u="none" strike="noStrike" baseline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06DC3-08D3-45F9-A863-721229C6E65E}"/>
              </a:ext>
            </a:extLst>
          </p:cNvPr>
          <p:cNvSpPr txBox="1"/>
          <p:nvPr/>
        </p:nvSpPr>
        <p:spPr>
          <a:xfrm>
            <a:off x="3685250" y="3986174"/>
            <a:ext cx="137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диагноз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E646D211-B89E-430F-8808-1112E23938BF}"/>
              </a:ext>
            </a:extLst>
          </p:cNvPr>
          <p:cNvSpPr/>
          <p:nvPr/>
        </p:nvSpPr>
        <p:spPr>
          <a:xfrm>
            <a:off x="5345035" y="3459178"/>
            <a:ext cx="1100830" cy="6482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/>
            <a:endParaRPr lang="ru-RU" sz="1800" b="0" i="0" u="none" strike="noStrike" baseline="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9C45EC-281B-43E0-87AE-60CE34B12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02418" y="2241696"/>
            <a:ext cx="2267135" cy="3022847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4A4BBB8-F520-4DE0-B970-B6E8310AFA8A}"/>
              </a:ext>
            </a:extLst>
          </p:cNvPr>
          <p:cNvSpPr/>
          <p:nvPr/>
        </p:nvSpPr>
        <p:spPr>
          <a:xfrm>
            <a:off x="7849082" y="3440429"/>
            <a:ext cx="1100830" cy="6482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/>
            <a:endParaRPr lang="ru-RU" sz="1800" b="0" i="0" u="none" strike="noStrike" baseline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89E454-C21F-4665-B3EC-41C683A8BF0D}"/>
              </a:ext>
            </a:extLst>
          </p:cNvPr>
          <p:cNvSpPr txBox="1"/>
          <p:nvPr/>
        </p:nvSpPr>
        <p:spPr>
          <a:xfrm>
            <a:off x="6159206" y="3579883"/>
            <a:ext cx="16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лечение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9E54EF8-28B7-4BFE-B069-73DC98AE5CA2}"/>
              </a:ext>
            </a:extLst>
          </p:cNvPr>
          <p:cNvCxnSpPr>
            <a:cxnSpLocks/>
          </p:cNvCxnSpPr>
          <p:nvPr/>
        </p:nvCxnSpPr>
        <p:spPr>
          <a:xfrm flipH="1">
            <a:off x="6570769" y="3202644"/>
            <a:ext cx="870013" cy="11525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49D1010-FE68-4AE8-86A3-DA54C40FC5FF}"/>
              </a:ext>
            </a:extLst>
          </p:cNvPr>
          <p:cNvCxnSpPr>
            <a:cxnSpLocks/>
          </p:cNvCxnSpPr>
          <p:nvPr/>
        </p:nvCxnSpPr>
        <p:spPr>
          <a:xfrm>
            <a:off x="6462943" y="3193049"/>
            <a:ext cx="1050059" cy="1143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43E84AD-B91D-4D67-A1CB-022FD16B7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0609" y="2626540"/>
            <a:ext cx="1399147" cy="13991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CF9B45C-C9B3-4ED1-A3D5-0FB61C912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701060" y="2904417"/>
            <a:ext cx="1554920" cy="1121270"/>
          </a:xfrm>
          <a:prstGeom prst="rect">
            <a:avLst/>
          </a:prstGeom>
        </p:spPr>
      </p:pic>
      <p:pic>
        <p:nvPicPr>
          <p:cNvPr id="17" name="Рисунок 1">
            <a:extLst>
              <a:ext uri="{FF2B5EF4-FFF2-40B4-BE49-F238E27FC236}">
                <a16:creationId xmlns:a16="http://schemas.microsoft.com/office/drawing/2014/main" id="{A6848F0F-BA88-489B-BF30-D3E438D711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900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679504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E3295-AE68-45A9-901A-799556D0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582398" y="1775534"/>
            <a:ext cx="45719" cy="72316"/>
          </a:xfrm>
        </p:spPr>
        <p:txBody>
          <a:bodyPr/>
          <a:lstStyle/>
          <a:p>
            <a:r>
              <a:rPr lang="ru-RU" sz="100" dirty="0"/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19C4649-004E-467B-A629-784FFC815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84" y="798821"/>
            <a:ext cx="8329247" cy="587738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53F90E-37E8-49F7-A9FF-49FE63F6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043A-015F-42B3-9A6C-C18356A238B0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6BCC2D56-97A4-4B78-A4AB-2874B868A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030256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9B7D3-A9DD-4A51-91D0-98207664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60" y="2986881"/>
            <a:ext cx="10972800" cy="1736039"/>
          </a:xfrm>
        </p:spPr>
        <p:txBody>
          <a:bodyPr/>
          <a:lstStyle/>
          <a:p>
            <a:pPr algn="ctr"/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12 ноября 2015 г. N 802н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 обеспечения условий доступности для инвалидов объектов инфраструктуры государственной, муниципальной и частной систем здравоохранения и предоставляемых услуг в сфере охраны здоровья, а также оказания им при этом необходимой помощи"</a:t>
            </a:r>
            <a:br>
              <a:rPr lang="ru-RU" sz="2000" b="1" dirty="0">
                <a:solidFill>
                  <a:schemeClr val="tx1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2B617E9-F498-4780-BEE6-34A6EAE08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12200" y="2986881"/>
            <a:ext cx="3533313" cy="353331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3C755A-370A-4647-A0A2-899D3BF3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043A-015F-42B3-9A6C-C18356A238B0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E3E061EB-FB4B-4A8A-B773-2DC28BA58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42252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9F99B95-78B7-4632-9916-177C805E20C4}"/>
              </a:ext>
            </a:extLst>
          </p:cNvPr>
          <p:cNvSpPr/>
          <p:nvPr/>
        </p:nvSpPr>
        <p:spPr>
          <a:xfrm>
            <a:off x="533539" y="4157901"/>
            <a:ext cx="11503025" cy="1046163"/>
          </a:xfrm>
          <a:prstGeom prst="rect">
            <a:avLst/>
          </a:prstGeom>
          <a:solidFill>
            <a:srgbClr val="A30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3E97AE-C207-4B49-A42A-8DE0B208C569}"/>
              </a:ext>
            </a:extLst>
          </p:cNvPr>
          <p:cNvSpPr/>
          <p:nvPr/>
        </p:nvSpPr>
        <p:spPr>
          <a:xfrm>
            <a:off x="4295775" y="2063750"/>
            <a:ext cx="3937000" cy="585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3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качества и безопасности медицинской деятельности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2EBB6DD4-BA0C-42A4-B7DE-2C3B21D867FE}"/>
              </a:ext>
            </a:extLst>
          </p:cNvPr>
          <p:cNvSpPr/>
          <p:nvPr/>
        </p:nvSpPr>
        <p:spPr>
          <a:xfrm>
            <a:off x="5884863" y="1555750"/>
            <a:ext cx="608012" cy="58102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7248A9-DE9D-4C0B-BD24-AD360C18738F}"/>
              </a:ext>
            </a:extLst>
          </p:cNvPr>
          <p:cNvSpPr/>
          <p:nvPr/>
        </p:nvSpPr>
        <p:spPr>
          <a:xfrm>
            <a:off x="4425950" y="848519"/>
            <a:ext cx="3695700" cy="830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Проверочные листы </a:t>
            </a:r>
            <a:r>
              <a:rPr lang="ru-RU" altLang="ru-RU" sz="16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рамках видов государственного контроля (надзора)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5BC060-B8C5-4B01-B260-D66B12CCA818}"/>
              </a:ext>
            </a:extLst>
          </p:cNvPr>
          <p:cNvSpPr/>
          <p:nvPr/>
        </p:nvSpPr>
        <p:spPr>
          <a:xfrm>
            <a:off x="4295775" y="2647950"/>
            <a:ext cx="3937000" cy="3381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ctr" defTabSz="91432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проверочных листов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1DBC43-15CC-4A9A-9855-CFFB2F60E884}"/>
              </a:ext>
            </a:extLst>
          </p:cNvPr>
          <p:cNvSpPr/>
          <p:nvPr/>
        </p:nvSpPr>
        <p:spPr>
          <a:xfrm>
            <a:off x="179388" y="2054225"/>
            <a:ext cx="3779837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3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надзор в сфере обращения лекарственных средств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424C38-ECDC-4026-B4AE-85C8D95CC548}"/>
              </a:ext>
            </a:extLst>
          </p:cNvPr>
          <p:cNvSpPr/>
          <p:nvPr/>
        </p:nvSpPr>
        <p:spPr>
          <a:xfrm>
            <a:off x="179388" y="2632075"/>
            <a:ext cx="3779837" cy="3397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ctr" defTabSz="91432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проверочных листов </a:t>
            </a:r>
            <a:endParaRPr lang="ru-RU" sz="1600" b="1" dirty="0">
              <a:solidFill>
                <a:srgbClr val="44546A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9017EB-C05B-4D3A-AA9B-7C89C8016D0F}"/>
              </a:ext>
            </a:extLst>
          </p:cNvPr>
          <p:cNvSpPr/>
          <p:nvPr/>
        </p:nvSpPr>
        <p:spPr>
          <a:xfrm>
            <a:off x="8569325" y="2054225"/>
            <a:ext cx="3487738" cy="584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3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</a:t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обращением медицинских изделий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76BD39-D2A5-4BDC-904A-E99233E42B90}"/>
              </a:ext>
            </a:extLst>
          </p:cNvPr>
          <p:cNvSpPr/>
          <p:nvPr/>
        </p:nvSpPr>
        <p:spPr>
          <a:xfrm>
            <a:off x="8569325" y="2616200"/>
            <a:ext cx="3487738" cy="3381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ctr" defTabSz="91432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проверочных листов </a:t>
            </a:r>
            <a:endParaRPr lang="ru-RU" sz="1600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20513" name="Прямоугольник 16">
            <a:extLst>
              <a:ext uri="{FF2B5EF4-FFF2-40B4-BE49-F238E27FC236}">
                <a16:creationId xmlns:a16="http://schemas.microsoft.com/office/drawing/2014/main" id="{0ED2FC0D-9DE8-47F5-969E-C85B8FCEB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4150759"/>
            <a:ext cx="1125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Содержат перечни вопросов, ответы на которые однозначно свидетельствуют о соблюдении или несоблюдении обязательных требований.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Могут применяться для самопроверки юридическими лицами и индивидуальными предпринимателями.</a:t>
            </a:r>
          </a:p>
        </p:txBody>
      </p:sp>
      <p:sp>
        <p:nvSpPr>
          <p:cNvPr id="20516" name="Номер слайда 3">
            <a:extLst>
              <a:ext uri="{FF2B5EF4-FFF2-40B4-BE49-F238E27FC236}">
                <a16:creationId xmlns:a16="http://schemas.microsoft.com/office/drawing/2014/main" id="{73114C11-2631-480E-8F2B-73F4BCA1F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213" y="284163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2813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013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213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898989"/>
                </a:solidFill>
              </a:rPr>
              <a:t>8</a:t>
            </a:r>
          </a:p>
        </p:txBody>
      </p:sp>
      <p:sp>
        <p:nvSpPr>
          <p:cNvPr id="2" name="Стрелка углом вверх 1">
            <a:extLst>
              <a:ext uri="{FF2B5EF4-FFF2-40B4-BE49-F238E27FC236}">
                <a16:creationId xmlns:a16="http://schemas.microsoft.com/office/drawing/2014/main" id="{3838E5D8-AC51-4649-ABE3-E7D548E24599}"/>
              </a:ext>
            </a:extLst>
          </p:cNvPr>
          <p:cNvSpPr/>
          <p:nvPr/>
        </p:nvSpPr>
        <p:spPr>
          <a:xfrm rot="10800000">
            <a:off x="1962150" y="1112838"/>
            <a:ext cx="2454275" cy="1023937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углом вверх 20">
            <a:extLst>
              <a:ext uri="{FF2B5EF4-FFF2-40B4-BE49-F238E27FC236}">
                <a16:creationId xmlns:a16="http://schemas.microsoft.com/office/drawing/2014/main" id="{37FAE144-F814-451A-A345-840A407FB57F}"/>
              </a:ext>
            </a:extLst>
          </p:cNvPr>
          <p:cNvSpPr/>
          <p:nvPr/>
        </p:nvSpPr>
        <p:spPr>
          <a:xfrm rot="10800000" flipH="1">
            <a:off x="8118475" y="1103313"/>
            <a:ext cx="2449513" cy="1004887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19" name="Рисунок 5">
            <a:extLst>
              <a:ext uri="{FF2B5EF4-FFF2-40B4-BE49-F238E27FC236}">
                <a16:creationId xmlns:a16="http://schemas.microsoft.com/office/drawing/2014/main" id="{94D5F738-DCE5-499F-89AB-F23F2F68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6275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">
            <a:extLst>
              <a:ext uri="{FF2B5EF4-FFF2-40B4-BE49-F238E27FC236}">
                <a16:creationId xmlns:a16="http://schemas.microsoft.com/office/drawing/2014/main" id="{98106ECB-CBCC-4A3A-98F7-399965EF6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73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wrap="square">
        <a:spAutoFit/>
      </a:bodyPr>
      <a:lstStyle>
        <a:defPPr algn="l">
          <a:defRPr sz="1800" b="0" i="0" u="none" strike="noStrike" baseline="0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191</Words>
  <Application>Microsoft Office PowerPoint</Application>
  <PresentationFormat>Широкоэкранный</PresentationFormat>
  <Paragraphs>79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Constantia</vt:lpstr>
      <vt:lpstr>Tahoma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Внеплановые проверки</vt:lpstr>
      <vt:lpstr> </vt:lpstr>
      <vt:lpstr>.</vt:lpstr>
      <vt:lpstr>.</vt:lpstr>
      <vt:lpstr>.</vt:lpstr>
      <vt:lpstr>   Приказ Министерства здравоохранения РФ от 12 ноября 2015 г. N 802н "Об утверждении Порядка обеспечения условий доступности для инвалидов объектов инфраструктуры государственной, муниципальной и частной систем здравоохранения и предоставляемых услуг в сфере охраны здоровья, а также оказания им при этом необходимой помощи"  </vt:lpstr>
      <vt:lpstr>Презентация PowerPoint</vt:lpstr>
      <vt:lpstr>Количество протоколов</vt:lpstr>
      <vt:lpstr>.</vt:lpstr>
      <vt:lpstr>.</vt:lpstr>
      <vt:lpstr>.</vt:lpstr>
      <vt:lpstr>.</vt:lpstr>
      <vt:lpstr>Приказ Министерства здравоохранения РФ от 14 сентября 2012 г. N 175н "Об утверждении Порядка осуществления мониторинга безопасности медицинских изделий"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Азрапкина</dc:creator>
  <cp:lastModifiedBy>Ирина Азрапкина</cp:lastModifiedBy>
  <cp:revision>23</cp:revision>
  <dcterms:created xsi:type="dcterms:W3CDTF">2018-10-23T08:41:34Z</dcterms:created>
  <dcterms:modified xsi:type="dcterms:W3CDTF">2018-10-29T14:14:53Z</dcterms:modified>
</cp:coreProperties>
</file>